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1"/>
  </p:notesMasterIdLst>
  <p:sldIdLst>
    <p:sldId id="256" r:id="rId2"/>
    <p:sldId id="279" r:id="rId3"/>
    <p:sldId id="257" r:id="rId4"/>
    <p:sldId id="258" r:id="rId5"/>
    <p:sldId id="280" r:id="rId6"/>
    <p:sldId id="281" r:id="rId7"/>
    <p:sldId id="259" r:id="rId8"/>
    <p:sldId id="282" r:id="rId9"/>
    <p:sldId id="283" r:id="rId10"/>
    <p:sldId id="284" r:id="rId11"/>
    <p:sldId id="260" r:id="rId12"/>
    <p:sldId id="262" r:id="rId13"/>
    <p:sldId id="277" r:id="rId14"/>
    <p:sldId id="278" r:id="rId15"/>
    <p:sldId id="285" r:id="rId16"/>
    <p:sldId id="263" r:id="rId17"/>
    <p:sldId id="264" r:id="rId18"/>
    <p:sldId id="265" r:id="rId19"/>
    <p:sldId id="266" r:id="rId20"/>
    <p:sldId id="267" r:id="rId21"/>
    <p:sldId id="268" r:id="rId22"/>
    <p:sldId id="276" r:id="rId23"/>
    <p:sldId id="288" r:id="rId24"/>
    <p:sldId id="287" r:id="rId25"/>
    <p:sldId id="286" r:id="rId26"/>
    <p:sldId id="271" r:id="rId27"/>
    <p:sldId id="272" r:id="rId28"/>
    <p:sldId id="273" r:id="rId29"/>
    <p:sldId id="270" r:id="rId30"/>
  </p:sldIdLst>
  <p:sldSz cx="18288000" cy="10287000"/>
  <p:notesSz cx="6858000" cy="9144000"/>
  <p:embeddedFontLst>
    <p:embeddedFont>
      <p:font typeface="Poppins" panose="00000500000000000000" pitchFamily="2" charset="0"/>
      <p:regular r:id="rId32"/>
      <p:bold r:id="rId33"/>
      <p:italic r:id="rId34"/>
      <p:boldItalic r:id="rId35"/>
    </p:embeddedFont>
    <p:embeddedFont>
      <p:font typeface="Poppins Bold" panose="00000800000000000000" charset="0"/>
      <p:regular r:id="rId36"/>
    </p:embeddedFont>
    <p:embeddedFont>
      <p:font typeface="Poppins Italics" panose="020B0604020202020204" charset="0"/>
      <p:regular r:id="rId3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09" autoAdjust="0"/>
    <p:restoredTop sz="84046" autoAdjust="0"/>
  </p:normalViewPr>
  <p:slideViewPr>
    <p:cSldViewPr>
      <p:cViewPr>
        <p:scale>
          <a:sx n="36" d="100"/>
          <a:sy n="36" d="100"/>
        </p:scale>
        <p:origin x="1372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29.09.2025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09675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562B4-4108-054A-B8AF-5A221D3559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B0B29F-0F2A-8AAE-A93E-16BCAA24DE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F8D375C-34E5-76E5-27E9-8D9D5930B4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0BF5C-847C-51BD-70FA-E105FA5185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3206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E05998-0EA5-2DF1-BDC4-4F73DB431A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9494C36-C536-B740-DE2D-B00D011BA6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A3FE5E-06EE-A1D4-B162-5883E4E3EE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3E4DB3-5DC5-3C6F-A0A6-37CE45A123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8436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Backup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775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 dirty="0"/>
              <a:t>Power System Integration → extended battery pack, dual DIPS validation</a:t>
            </a:r>
          </a:p>
          <a:p>
            <a:endParaRPr lang="en-US" dirty="0"/>
          </a:p>
          <a:p>
            <a:r>
              <a:rPr lang="en-US" dirty="0"/>
              <a:t>Mobility System → stereo vision &amp; LIDAR calibration, high-torque motor testing</a:t>
            </a:r>
          </a:p>
          <a:p>
            <a:endParaRPr lang="en-US" dirty="0"/>
          </a:p>
          <a:p>
            <a:r>
              <a:rPr lang="en-US" dirty="0"/>
              <a:t>Life Support System → larger food supply for 18-day mission</a:t>
            </a:r>
          </a:p>
          <a:p>
            <a:endParaRPr lang="en-US" dirty="0"/>
          </a:p>
          <a:p>
            <a:r>
              <a:rPr lang="en-US" dirty="0"/>
              <a:t>Communication &amp; Autonomy → AI-based navigation logic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F7020F-37FD-FD54-628A-A5E4BD4570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D2BE28F-2600-04E2-A07E-BDB35E031CF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800A8BC-1879-7632-2021-5AF87DB3A9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26B13F-A3B6-DD62-3FE5-97B3981666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7024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B84647-00A3-8DD4-19EC-FC681FD17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FBDA77-1989-9172-8E06-3AFAD73267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07643E-F087-7322-A406-76ED330B2B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A21F3-D275-4F98-0BD0-C86787C26C1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09826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1D4C8-3DCD-EA42-EF6D-6348905DB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AADD93-6E5F-27AC-6D4C-B5279A46E9D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52F383-F937-3C75-38B4-7383BBB587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D3A15E-8D80-D2AF-1B01-2DFCDE6D10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2600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279C90-6C75-41D2-AD90-3E80624D1B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A720FD-0496-3FB7-0BD4-232E35E7EC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F16262-D51B-D38A-7BBB-0F6409D5FE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7AAC27-5254-535C-10D5-DD081C4B98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3250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7BE00D-2B3E-A761-5915-451AA63F97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AE14628-865F-B129-FC4B-53BE5D419F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290763" y="512763"/>
            <a:ext cx="4562475" cy="25669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A636EC5-090F-D157-9A35-27802C959A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BDF071-9CA5-CEC9-FF4C-E860C049EE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1B2431-D351-4C6E-A3CF-9DFAC0E3E050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3807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.wikipedia.org/wiki/Perseverance_(rover)" TargetMode="External"/><Relationship Id="rId5" Type="http://schemas.openxmlformats.org/officeDocument/2006/relationships/hyperlink" Target="https://it.wikipedia.org/wiki/Rover_lunare" TargetMode="Externa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jpeg"/><Relationship Id="rId7" Type="http://schemas.openxmlformats.org/officeDocument/2006/relationships/hyperlink" Target="https://www.nasa.gov/suits-and-rovers/pressurized-rover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.wikipedia.org/wiki/Perseverance_(rover)" TargetMode="External"/><Relationship Id="rId5" Type="http://schemas.openxmlformats.org/officeDocument/2006/relationships/hyperlink" Target="https://it.wikipedia.org/wiki/Rover_lunare" TargetMode="External"/><Relationship Id="rId10" Type="http://schemas.openxmlformats.org/officeDocument/2006/relationships/image" Target="../media/image9.jpeg"/><Relationship Id="rId4" Type="http://schemas.openxmlformats.org/officeDocument/2006/relationships/image" Target="../media/image6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73730" y="0"/>
            <a:ext cx="16252031" cy="10286999"/>
            <a:chOff x="0" y="0"/>
            <a:chExt cx="21669375" cy="137159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669375" cy="13716000"/>
            </a:xfrm>
            <a:custGeom>
              <a:avLst/>
              <a:gdLst/>
              <a:ahLst/>
              <a:cxnLst/>
              <a:rect l="l" t="t" r="r" b="b"/>
              <a:pathLst>
                <a:path w="21669375" h="13716000">
                  <a:moveTo>
                    <a:pt x="0" y="0"/>
                  </a:moveTo>
                  <a:lnTo>
                    <a:pt x="21669375" y="0"/>
                  </a:lnTo>
                  <a:lnTo>
                    <a:pt x="21669375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3191210" y="0"/>
            <a:ext cx="4785408" cy="10286998"/>
            <a:chOff x="0" y="0"/>
            <a:chExt cx="6380544" cy="1371599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80607" cy="13716000"/>
            </a:xfrm>
            <a:custGeom>
              <a:avLst/>
              <a:gdLst/>
              <a:ahLst/>
              <a:cxnLst/>
              <a:rect l="l" t="t" r="r" b="b"/>
              <a:pathLst>
                <a:path w="6380607" h="13716000">
                  <a:moveTo>
                    <a:pt x="0" y="0"/>
                  </a:moveTo>
                  <a:lnTo>
                    <a:pt x="6380607" y="0"/>
                  </a:lnTo>
                  <a:lnTo>
                    <a:pt x="6380607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3616768" y="2822524"/>
            <a:ext cx="13365956" cy="1711376"/>
            <a:chOff x="0" y="0"/>
            <a:chExt cx="17821275" cy="228183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7821275" cy="2281835"/>
            </a:xfrm>
            <a:custGeom>
              <a:avLst/>
              <a:gdLst/>
              <a:ahLst/>
              <a:cxnLst/>
              <a:rect l="l" t="t" r="r" b="b"/>
              <a:pathLst>
                <a:path w="17821275" h="2281835">
                  <a:moveTo>
                    <a:pt x="0" y="0"/>
                  </a:moveTo>
                  <a:lnTo>
                    <a:pt x="17821275" y="0"/>
                  </a:lnTo>
                  <a:lnTo>
                    <a:pt x="17821275" y="2281835"/>
                  </a:lnTo>
                  <a:lnTo>
                    <a:pt x="0" y="228183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17821275" cy="231993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ctr">
                <a:lnSpc>
                  <a:spcPts val="5040"/>
                </a:lnSpc>
              </a:pPr>
              <a:r>
                <a:rPr lang="en-US" sz="4200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 Project Management Methodologies Applied to a Pressurized Lunar Rover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6035202" y="7850673"/>
            <a:ext cx="2159680" cy="851984"/>
            <a:chOff x="0" y="0"/>
            <a:chExt cx="2879573" cy="1135979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879598" cy="1136015"/>
            </a:xfrm>
            <a:custGeom>
              <a:avLst/>
              <a:gdLst/>
              <a:ahLst/>
              <a:cxnLst/>
              <a:rect l="l" t="t" r="r" b="b"/>
              <a:pathLst>
                <a:path w="2879598" h="1136015">
                  <a:moveTo>
                    <a:pt x="0" y="0"/>
                  </a:moveTo>
                  <a:lnTo>
                    <a:pt x="2879598" y="0"/>
                  </a:lnTo>
                  <a:lnTo>
                    <a:pt x="2879598" y="1136015"/>
                  </a:lnTo>
                  <a:lnTo>
                    <a:pt x="0" y="11360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3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 rot="11271">
            <a:off x="7896482" y="6247279"/>
            <a:ext cx="8734472" cy="19050"/>
            <a:chOff x="0" y="0"/>
            <a:chExt cx="11645963" cy="254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645900" cy="25400"/>
            </a:xfrm>
            <a:custGeom>
              <a:avLst/>
              <a:gdLst/>
              <a:ahLst/>
              <a:cxnLst/>
              <a:rect l="l" t="t" r="r" b="b"/>
              <a:pathLst>
                <a:path w="11645900" h="25400">
                  <a:moveTo>
                    <a:pt x="12700" y="0"/>
                  </a:moveTo>
                  <a:lnTo>
                    <a:pt x="11633200" y="0"/>
                  </a:lnTo>
                  <a:cubicBezTo>
                    <a:pt x="11640185" y="0"/>
                    <a:pt x="11645900" y="5715"/>
                    <a:pt x="11645900" y="12700"/>
                  </a:cubicBezTo>
                  <a:cubicBezTo>
                    <a:pt x="11645900" y="19685"/>
                    <a:pt x="11640185" y="25400"/>
                    <a:pt x="11633200" y="25400"/>
                  </a:cubicBezTo>
                  <a:lnTo>
                    <a:pt x="12700" y="25400"/>
                  </a:lnTo>
                  <a:cubicBezTo>
                    <a:pt x="5715" y="25400"/>
                    <a:pt x="0" y="19685"/>
                    <a:pt x="0" y="12700"/>
                  </a:cubicBezTo>
                  <a:cubicBezTo>
                    <a:pt x="0" y="5715"/>
                    <a:pt x="5715" y="0"/>
                    <a:pt x="12700" y="0"/>
                  </a:cubicBezTo>
                  <a:close/>
                </a:path>
              </a:pathLst>
            </a:custGeom>
            <a:solidFill>
              <a:srgbClr val="FEFEFE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-113519" y="260286"/>
            <a:ext cx="2388099" cy="1110054"/>
            <a:chOff x="0" y="0"/>
            <a:chExt cx="3184132" cy="1480072"/>
          </a:xfrm>
        </p:grpSpPr>
        <p:sp>
          <p:nvSpPr>
            <p:cNvPr id="14" name="Freeform 14" descr="Logo  Description automatically generated"/>
            <p:cNvSpPr/>
            <p:nvPr/>
          </p:nvSpPr>
          <p:spPr>
            <a:xfrm>
              <a:off x="0" y="0"/>
              <a:ext cx="3184144" cy="1480058"/>
            </a:xfrm>
            <a:custGeom>
              <a:avLst/>
              <a:gdLst/>
              <a:ahLst/>
              <a:cxnLst/>
              <a:rect l="l" t="t" r="r" b="b"/>
              <a:pathLst>
                <a:path w="3184144" h="1480058">
                  <a:moveTo>
                    <a:pt x="0" y="0"/>
                  </a:moveTo>
                  <a:lnTo>
                    <a:pt x="3184144" y="0"/>
                  </a:lnTo>
                  <a:lnTo>
                    <a:pt x="3184144" y="1480058"/>
                  </a:lnTo>
                  <a:lnTo>
                    <a:pt x="0" y="14800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26263" b="-2626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2263718" y="6571166"/>
            <a:ext cx="6675447" cy="3410998"/>
            <a:chOff x="0" y="0"/>
            <a:chExt cx="8900595" cy="4547998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8900595" cy="4547998"/>
            </a:xfrm>
            <a:custGeom>
              <a:avLst/>
              <a:gdLst/>
              <a:ahLst/>
              <a:cxnLst/>
              <a:rect l="l" t="t" r="r" b="b"/>
              <a:pathLst>
                <a:path w="8900595" h="4547998">
                  <a:moveTo>
                    <a:pt x="0" y="0"/>
                  </a:moveTo>
                  <a:lnTo>
                    <a:pt x="8900595" y="0"/>
                  </a:lnTo>
                  <a:lnTo>
                    <a:pt x="8900595" y="4547998"/>
                  </a:lnTo>
                  <a:lnTo>
                    <a:pt x="0" y="454799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95250"/>
              <a:ext cx="8900595" cy="445274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l">
                <a:lnSpc>
                  <a:spcPts val="2399"/>
                </a:lnSpc>
              </a:pPr>
              <a:r>
                <a:rPr lang="en-US" sz="2999" b="1" dirty="0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Candidate</a:t>
              </a:r>
            </a:p>
            <a:p>
              <a:pPr algn="l">
                <a:lnSpc>
                  <a:spcPts val="2399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399"/>
                </a:lnSpc>
              </a:pPr>
              <a:r>
                <a:rPr lang="en-US" sz="2999" b="1" dirty="0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Agnese SERAFINI</a:t>
              </a: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0" y="6631419"/>
            <a:ext cx="2173730" cy="3444897"/>
            <a:chOff x="0" y="-19051"/>
            <a:chExt cx="2898307" cy="4593196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2898307" cy="4574145"/>
            </a:xfrm>
            <a:custGeom>
              <a:avLst/>
              <a:gdLst/>
              <a:ahLst/>
              <a:cxnLst/>
              <a:rect l="l" t="t" r="r" b="b"/>
              <a:pathLst>
                <a:path w="2898307" h="4574145">
                  <a:moveTo>
                    <a:pt x="0" y="0"/>
                  </a:moveTo>
                  <a:lnTo>
                    <a:pt x="2898307" y="0"/>
                  </a:lnTo>
                  <a:lnTo>
                    <a:pt x="2898307" y="4574145"/>
                  </a:lnTo>
                  <a:lnTo>
                    <a:pt x="0" y="457414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145491" y="-19051"/>
              <a:ext cx="2607326" cy="4593196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ctr">
                <a:lnSpc>
                  <a:spcPts val="2160"/>
                </a:lnSpc>
              </a:pPr>
              <a:endParaRPr dirty="0"/>
            </a:p>
            <a:p>
              <a:pPr algn="ctr">
                <a:lnSpc>
                  <a:spcPts val="2160"/>
                </a:lnSpc>
              </a:pPr>
              <a:r>
                <a:rPr lang="en-US" sz="1800" i="1" dirty="0">
                  <a:solidFill>
                    <a:srgbClr val="00284B"/>
                  </a:solidFill>
                  <a:latin typeface="Poppins Italics"/>
                  <a:ea typeface="Poppins Italics"/>
                  <a:cs typeface="Poppins Italics"/>
                  <a:sym typeface="Poppins Italics"/>
                </a:rPr>
                <a:t>Department of Management and Production Engineering</a:t>
              </a:r>
            </a:p>
            <a:p>
              <a:pPr algn="ctr">
                <a:lnSpc>
                  <a:spcPts val="2160"/>
                </a:lnSpc>
              </a:pPr>
              <a:endParaRPr lang="en-US" sz="18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</a:endParaRPr>
            </a:p>
            <a:p>
              <a:pPr algn="ctr">
                <a:lnSpc>
                  <a:spcPts val="2160"/>
                </a:lnSpc>
              </a:pPr>
              <a:r>
                <a:rPr lang="en-US" sz="1800" i="1" dirty="0" err="1">
                  <a:solidFill>
                    <a:srgbClr val="00284B"/>
                  </a:solidFill>
                  <a:latin typeface="Poppins Italics"/>
                  <a:ea typeface="Poppins Italics"/>
                  <a:cs typeface="Poppins Italics"/>
                  <a:sym typeface="Poppins Italics"/>
                </a:rPr>
                <a:t>Politecnico</a:t>
              </a:r>
              <a:r>
                <a:rPr lang="en-US" sz="1800" i="1" dirty="0">
                  <a:solidFill>
                    <a:srgbClr val="00284B"/>
                  </a:solidFill>
                  <a:latin typeface="Poppins Italics"/>
                  <a:ea typeface="Poppins Italics"/>
                  <a:cs typeface="Poppins Italics"/>
                  <a:sym typeface="Poppins Italics"/>
                </a:rPr>
                <a:t> di Torino</a:t>
              </a:r>
            </a:p>
            <a:p>
              <a:pPr algn="ctr">
                <a:lnSpc>
                  <a:spcPts val="2160"/>
                </a:lnSpc>
              </a:pPr>
              <a:endParaRPr lang="en-US" sz="18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</a:endParaRPr>
            </a:p>
            <a:p>
              <a:pPr algn="ctr">
                <a:lnSpc>
                  <a:spcPts val="2160"/>
                </a:lnSpc>
              </a:pPr>
              <a:endParaRPr lang="en-US" sz="18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</a:endParaRPr>
            </a:p>
            <a:p>
              <a:pPr algn="ctr">
                <a:lnSpc>
                  <a:spcPts val="2160"/>
                </a:lnSpc>
              </a:pPr>
              <a:endParaRPr lang="en-US" sz="18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3624299" y="6658283"/>
            <a:ext cx="6675447" cy="3410998"/>
            <a:chOff x="0" y="0"/>
            <a:chExt cx="8900595" cy="4547998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900595" cy="4547998"/>
            </a:xfrm>
            <a:custGeom>
              <a:avLst/>
              <a:gdLst/>
              <a:ahLst/>
              <a:cxnLst/>
              <a:rect l="l" t="t" r="r" b="b"/>
              <a:pathLst>
                <a:path w="8900595" h="4547998">
                  <a:moveTo>
                    <a:pt x="0" y="0"/>
                  </a:moveTo>
                  <a:lnTo>
                    <a:pt x="8900595" y="0"/>
                  </a:lnTo>
                  <a:lnTo>
                    <a:pt x="8900595" y="4547998"/>
                  </a:lnTo>
                  <a:lnTo>
                    <a:pt x="0" y="454799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85725"/>
              <a:ext cx="8900595" cy="446227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l">
                <a:lnSpc>
                  <a:spcPts val="2400"/>
                </a:lnSpc>
              </a:pPr>
              <a:r>
                <a:rPr lang="en-US" sz="3000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Supervisors </a:t>
              </a:r>
            </a:p>
            <a:p>
              <a:pPr algn="l">
                <a:lnSpc>
                  <a:spcPts val="2239"/>
                </a:lnSpc>
              </a:pPr>
              <a:endParaRPr lang="en-US" sz="3000" b="1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3275"/>
                </a:lnSpc>
              </a:pPr>
              <a:r>
                <a:rPr lang="en-US" sz="2799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Prof. Marco PETROLO </a:t>
              </a:r>
            </a:p>
            <a:p>
              <a:pPr algn="l">
                <a:lnSpc>
                  <a:spcPts val="3275"/>
                </a:lnSpc>
              </a:pPr>
              <a:r>
                <a:rPr lang="en-US" sz="2799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Prof. Alfonso PAGANI </a:t>
              </a:r>
            </a:p>
            <a:p>
              <a:pPr algn="l">
                <a:lnSpc>
                  <a:spcPts val="3275"/>
                </a:lnSpc>
              </a:pPr>
              <a:r>
                <a:rPr lang="en-US" sz="2799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Assistant Prof. Giuseppe PALAIA </a:t>
              </a:r>
            </a:p>
            <a:p>
              <a:pPr algn="l">
                <a:lnSpc>
                  <a:spcPts val="3275"/>
                </a:lnSpc>
              </a:pPr>
              <a:r>
                <a:rPr lang="en-US" sz="2799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Assistant Prof. Karim Abu SALEM</a:t>
              </a:r>
            </a:p>
            <a:p>
              <a:pPr algn="l">
                <a:lnSpc>
                  <a:spcPts val="2160"/>
                </a:lnSpc>
              </a:pPr>
              <a:endParaRPr lang="en-US" sz="2799" b="1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E52A8-A614-01C2-70D7-82D845EE8E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C5DCF1F4-17ED-516B-3F52-367A24C4D3D8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4E59DF8-BE59-0CD0-EB91-581FB9BDB8CC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3FA7AA68-7FC9-F20D-4A52-87C809E3C238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Objectives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822683B9-F997-533F-3329-05342E0C4BC2}"/>
              </a:ext>
            </a:extLst>
          </p:cNvPr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9C39C5B9-BCA2-4B17-5D39-456E96C2B039}"/>
                </a:ext>
              </a:extLst>
            </p:cNvPr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D5B7CA60-3F8E-71B5-21A8-B8948CA732C1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FEEA19D4-4610-44CD-0873-0F62D2B15365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A814C230-84CB-1B7D-5BF4-9AC271CE26D7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8742E016-F117-AF27-C93C-94639BEC3A72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35E2329B-5D8F-5CAA-FD24-CDA6EFE7899D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5FA3D10-FC16-9A09-84DF-14B196E653AE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26ECE0A5-C594-2430-F598-84C42E83BBBE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4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C1748D6A-70D2-FB6E-41A0-BDD9A1034E69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3294891-D384-904D-1978-70110829ACF5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C3EEBEE5-A245-7567-F459-BF3BAD67451E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7" name="TextBox 17">
            <a:extLst>
              <a:ext uri="{FF2B5EF4-FFF2-40B4-BE49-F238E27FC236}">
                <a16:creationId xmlns:a16="http://schemas.microsoft.com/office/drawing/2014/main" id="{87E60DB3-2787-2851-E35F-E21A7C93BBFB}"/>
              </a:ext>
            </a:extLst>
          </p:cNvPr>
          <p:cNvSpPr txBox="1"/>
          <p:nvPr/>
        </p:nvSpPr>
        <p:spPr>
          <a:xfrm>
            <a:off x="1332772" y="1659572"/>
            <a:ext cx="15622455" cy="1107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MY MAIN OBJECTIVE IS TO STUDY THE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FEASIBILITY </a:t>
            </a:r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AND THE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COSTS </a:t>
            </a:r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INVOLVED IN DEVELOPING A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PRESSURIZED LUNAR ROVER</a:t>
            </a: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9BDFBA43-A120-A6C4-1369-FF12021C6790}"/>
              </a:ext>
            </a:extLst>
          </p:cNvPr>
          <p:cNvSpPr txBox="1"/>
          <p:nvPr/>
        </p:nvSpPr>
        <p:spPr>
          <a:xfrm>
            <a:off x="543432" y="3042963"/>
            <a:ext cx="17296248" cy="12141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Differentiate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Semi-Stationary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and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Transport missions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and establish their profiles using mission statements, functions, and corresponding requirements</a:t>
            </a: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D09B7F84-A410-A730-A112-AB8C45615DCA}"/>
              </a:ext>
            </a:extLst>
          </p:cNvPr>
          <p:cNvSpPr txBox="1"/>
          <p:nvPr/>
        </p:nvSpPr>
        <p:spPr>
          <a:xfrm>
            <a:off x="543432" y="4492986"/>
            <a:ext cx="17296248" cy="24523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Scheduling Study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  <a:p>
            <a:pPr marL="604518" lvl="1" indent="-302259" algn="l">
              <a:lnSpc>
                <a:spcPts val="489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Construction scheduling for both rover missions, considering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duration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costs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, and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resources</a:t>
            </a:r>
          </a:p>
          <a:p>
            <a:pPr marL="604518" lvl="1" indent="-302259" algn="l">
              <a:lnSpc>
                <a:spcPts val="489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Development of Work Breakdown Structure (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WBS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), Gantt chart, and Critical Path Method (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CPM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034D5C41-7116-D46A-1A29-C67DEA5FB45F}"/>
              </a:ext>
            </a:extLst>
          </p:cNvPr>
          <p:cNvSpPr txBox="1"/>
          <p:nvPr/>
        </p:nvSpPr>
        <p:spPr>
          <a:xfrm>
            <a:off x="543432" y="7183481"/>
            <a:ext cx="17296248" cy="18332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Risk 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and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Quality Analysis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  <a:p>
            <a:pPr marL="604518" lvl="1" indent="-302259" algn="l">
              <a:lnSpc>
                <a:spcPts val="489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Implementation of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risk 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analysis</a:t>
            </a:r>
          </a:p>
          <a:p>
            <a:pPr marL="604518" lvl="1" indent="-302259" algn="l">
              <a:lnSpc>
                <a:spcPts val="489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Implementation of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quality 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analysis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2C24181-79C3-3EF7-11D6-E899E81273D5}"/>
              </a:ext>
            </a:extLst>
          </p:cNvPr>
          <p:cNvSpPr/>
          <p:nvPr/>
        </p:nvSpPr>
        <p:spPr>
          <a:xfrm>
            <a:off x="318374" y="3132039"/>
            <a:ext cx="17521305" cy="379252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1958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Methodological Approach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5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1430000" y="3240839"/>
            <a:ext cx="5514023" cy="1997912"/>
            <a:chOff x="0" y="0"/>
            <a:chExt cx="6321431" cy="236502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6321425" cy="2364994"/>
            </a:xfrm>
            <a:custGeom>
              <a:avLst/>
              <a:gdLst/>
              <a:ahLst/>
              <a:cxnLst/>
              <a:rect l="l" t="t" r="r" b="b"/>
              <a:pathLst>
                <a:path w="6321425" h="2364994">
                  <a:moveTo>
                    <a:pt x="0" y="0"/>
                  </a:moveTo>
                  <a:lnTo>
                    <a:pt x="6321425" y="0"/>
                  </a:lnTo>
                  <a:lnTo>
                    <a:pt x="6321425" y="2364994"/>
                  </a:lnTo>
                  <a:lnTo>
                    <a:pt x="0" y="23649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t="-3944" b="-3946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682444" y="1635975"/>
            <a:ext cx="16574090" cy="2610307"/>
            <a:chOff x="0" y="0"/>
            <a:chExt cx="22098787" cy="3480409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22098788" cy="3480409"/>
            </a:xfrm>
            <a:custGeom>
              <a:avLst/>
              <a:gdLst/>
              <a:ahLst/>
              <a:cxnLst/>
              <a:rect l="l" t="t" r="r" b="b"/>
              <a:pathLst>
                <a:path w="22098788" h="3480409">
                  <a:moveTo>
                    <a:pt x="0" y="0"/>
                  </a:moveTo>
                  <a:lnTo>
                    <a:pt x="22098788" y="0"/>
                  </a:lnTo>
                  <a:lnTo>
                    <a:pt x="22098788" y="3480409"/>
                  </a:lnTo>
                  <a:lnTo>
                    <a:pt x="0" y="3480409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0" y="-190500"/>
              <a:ext cx="22098787" cy="3670909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just">
                <a:lnSpc>
                  <a:spcPts val="5039"/>
                </a:lnSpc>
              </a:pPr>
              <a:r>
                <a:rPr lang="en-US" sz="2799" b="1" dirty="0">
                  <a:solidFill>
                    <a:srgbClr val="003054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Frameworks &amp; Tools:</a:t>
              </a:r>
            </a:p>
            <a:p>
              <a:pPr marL="604518" lvl="1" indent="-302259" algn="just">
                <a:lnSpc>
                  <a:spcPts val="5039"/>
                </a:lnSpc>
                <a:buFont typeface="Arial"/>
                <a:buChar char="•"/>
              </a:pPr>
              <a:r>
                <a:rPr lang="en-US" sz="2799" b="1" dirty="0">
                  <a:solidFill>
                    <a:srgbClr val="003054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PMBOK: </a:t>
              </a:r>
              <a:r>
                <a:rPr lang="en-US" sz="2799" dirty="0">
                  <a:solidFill>
                    <a:srgbClr val="003054"/>
                  </a:solidFill>
                  <a:latin typeface="Poppins"/>
                  <a:ea typeface="Poppins"/>
                  <a:cs typeface="Poppins"/>
                  <a:sym typeface="Poppins"/>
                </a:rPr>
                <a:t>Structured approach to project management phases and knowledge areas</a:t>
              </a:r>
            </a:p>
            <a:p>
              <a:pPr marL="604518" lvl="1" indent="-302259" algn="just">
                <a:lnSpc>
                  <a:spcPts val="5039"/>
                </a:lnSpc>
                <a:buFont typeface="Arial"/>
                <a:buChar char="•"/>
              </a:pPr>
              <a:r>
                <a:rPr lang="en-US" sz="2799" b="1" dirty="0">
                  <a:solidFill>
                    <a:srgbClr val="003054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Microsoft Project</a:t>
              </a:r>
              <a:r>
                <a:rPr lang="en-US" sz="2799" dirty="0">
                  <a:solidFill>
                    <a:srgbClr val="003054"/>
                  </a:solidFill>
                  <a:latin typeface="Poppins"/>
                  <a:ea typeface="Poppins"/>
                  <a:cs typeface="Poppins"/>
                  <a:sym typeface="Poppins"/>
                </a:rPr>
                <a:t>: Used for Work Breakdown Structure (WBS), Gantt Charts, and Critical Path Method (CPM) scheduling</a:t>
              </a: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10901557" y="6362700"/>
            <a:ext cx="6354977" cy="2886075"/>
            <a:chOff x="0" y="0"/>
            <a:chExt cx="7456820" cy="3585532"/>
          </a:xfrm>
        </p:grpSpPr>
        <p:grpSp>
          <p:nvGrpSpPr>
            <p:cNvPr id="20" name="Group 20"/>
            <p:cNvGrpSpPr/>
            <p:nvPr/>
          </p:nvGrpSpPr>
          <p:grpSpPr>
            <a:xfrm>
              <a:off x="0" y="383491"/>
              <a:ext cx="3927587" cy="2818552"/>
              <a:chOff x="0" y="0"/>
              <a:chExt cx="3927587" cy="2818552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3927602" cy="2818511"/>
              </a:xfrm>
              <a:custGeom>
                <a:avLst/>
                <a:gdLst/>
                <a:ahLst/>
                <a:cxnLst/>
                <a:rect l="l" t="t" r="r" b="b"/>
                <a:pathLst>
                  <a:path w="3927602" h="2818511">
                    <a:moveTo>
                      <a:pt x="0" y="0"/>
                    </a:moveTo>
                    <a:lnTo>
                      <a:pt x="3927602" y="0"/>
                    </a:lnTo>
                    <a:lnTo>
                      <a:pt x="3927602" y="2818511"/>
                    </a:lnTo>
                    <a:lnTo>
                      <a:pt x="0" y="2818511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4"/>
                <a:stretch>
                  <a:fillRect t="-2255" b="-2256"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2" name="Group 22"/>
            <p:cNvGrpSpPr/>
            <p:nvPr/>
          </p:nvGrpSpPr>
          <p:grpSpPr>
            <a:xfrm>
              <a:off x="4679520" y="0"/>
              <a:ext cx="2777300" cy="3585532"/>
              <a:chOff x="0" y="0"/>
              <a:chExt cx="2777300" cy="3585532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2777363" cy="3585591"/>
              </a:xfrm>
              <a:custGeom>
                <a:avLst/>
                <a:gdLst/>
                <a:ahLst/>
                <a:cxnLst/>
                <a:rect l="l" t="t" r="r" b="b"/>
                <a:pathLst>
                  <a:path w="2777363" h="3585591">
                    <a:moveTo>
                      <a:pt x="0" y="0"/>
                    </a:moveTo>
                    <a:lnTo>
                      <a:pt x="2777363" y="0"/>
                    </a:lnTo>
                    <a:lnTo>
                      <a:pt x="2777363" y="3585591"/>
                    </a:lnTo>
                    <a:lnTo>
                      <a:pt x="0" y="3585591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5"/>
                <a:stretch>
                  <a:fillRect l="-5952" r="-5950" b="1"/>
                </a:stretch>
              </a:blipFill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24" name="Group 24"/>
          <p:cNvGrpSpPr/>
          <p:nvPr/>
        </p:nvGrpSpPr>
        <p:grpSpPr>
          <a:xfrm>
            <a:off x="643304" y="4714303"/>
            <a:ext cx="16613230" cy="2610307"/>
            <a:chOff x="0" y="0"/>
            <a:chExt cx="22150974" cy="3480409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22150975" cy="3480409"/>
            </a:xfrm>
            <a:custGeom>
              <a:avLst/>
              <a:gdLst/>
              <a:ahLst/>
              <a:cxnLst/>
              <a:rect l="l" t="t" r="r" b="b"/>
              <a:pathLst>
                <a:path w="22150975" h="3480409">
                  <a:moveTo>
                    <a:pt x="0" y="0"/>
                  </a:moveTo>
                  <a:lnTo>
                    <a:pt x="22150975" y="0"/>
                  </a:lnTo>
                  <a:lnTo>
                    <a:pt x="22150975" y="3480409"/>
                  </a:lnTo>
                  <a:lnTo>
                    <a:pt x="0" y="3480409"/>
                  </a:lnTo>
                  <a:close/>
                </a:path>
              </a:pathLst>
            </a:custGeom>
            <a:solidFill>
              <a:srgbClr val="00284B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0" y="-190500"/>
              <a:ext cx="22150974" cy="3670909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just">
                <a:lnSpc>
                  <a:spcPts val="5039"/>
                </a:lnSpc>
              </a:pPr>
              <a:r>
                <a:rPr lang="en-US" sz="2799" b="1" dirty="0">
                  <a:solidFill>
                    <a:srgbClr val="003054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Risk &amp; Quality Management:</a:t>
              </a:r>
            </a:p>
            <a:p>
              <a:pPr marL="604518" lvl="1" indent="-302259" algn="just">
                <a:lnSpc>
                  <a:spcPts val="5039"/>
                </a:lnSpc>
                <a:buFont typeface="Arial"/>
                <a:buChar char="•"/>
              </a:pPr>
              <a:r>
                <a:rPr lang="en-US" sz="2799" b="1" dirty="0">
                  <a:solidFill>
                    <a:srgbClr val="003054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Risk Breakdown Structure (RBS)</a:t>
              </a:r>
              <a:r>
                <a:rPr lang="en-US" sz="2799" dirty="0">
                  <a:solidFill>
                    <a:srgbClr val="003054"/>
                  </a:solidFill>
                  <a:latin typeface="Poppins"/>
                  <a:ea typeface="Poppins"/>
                  <a:cs typeface="Poppins"/>
                  <a:sym typeface="Poppins"/>
                </a:rPr>
                <a:t>: Systematic risk identification and classification</a:t>
              </a:r>
            </a:p>
            <a:p>
              <a:pPr marL="604518" lvl="1" indent="-302259" algn="just">
                <a:lnSpc>
                  <a:spcPts val="5039"/>
                </a:lnSpc>
                <a:buFont typeface="Arial"/>
                <a:buChar char="•"/>
              </a:pPr>
              <a:r>
                <a:rPr lang="en-US" sz="2799" b="1" dirty="0">
                  <a:solidFill>
                    <a:srgbClr val="003054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Failure Modes, Effects, and Criticality Analysis (FMECA)</a:t>
              </a:r>
              <a:r>
                <a:rPr lang="en-US" sz="2799" dirty="0">
                  <a:solidFill>
                    <a:srgbClr val="003054"/>
                  </a:solidFill>
                  <a:latin typeface="Poppins"/>
                  <a:ea typeface="Poppins"/>
                  <a:cs typeface="Poppins"/>
                  <a:sym typeface="Poppins"/>
                </a:rPr>
                <a:t>: Proactive identification and prioritization of potential failures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10901557" y="9790955"/>
            <a:ext cx="6733615" cy="530695"/>
            <a:chOff x="0" y="0"/>
            <a:chExt cx="8978153" cy="707593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black and white drawing of a military vehicle&#10;&#10;AI-generated content may be incorrect.">
            <a:extLst>
              <a:ext uri="{FF2B5EF4-FFF2-40B4-BE49-F238E27FC236}">
                <a16:creationId xmlns:a16="http://schemas.microsoft.com/office/drawing/2014/main" id="{E437AF7D-E177-B350-2604-A04763A5C6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89941" l="9961" r="98535">
                        <a14:foregroundMark x1="26563" y1="84180" x2="7715" y2="71094"/>
                        <a14:foregroundMark x1="7715" y1="71094" x2="20020" y2="10449"/>
                        <a14:foregroundMark x1="20020" y1="10449" x2="54199" y2="24707"/>
                        <a14:foregroundMark x1="54199" y1="24707" x2="75586" y2="21387"/>
                        <a14:foregroundMark x1="75586" y1="21387" x2="92480" y2="25781"/>
                        <a14:foregroundMark x1="92480" y1="25781" x2="99805" y2="55078"/>
                        <a14:foregroundMark x1="99805" y1="55078" x2="98535" y2="81641"/>
                        <a14:foregroundMark x1="98535" y1="81641" x2="80859" y2="88184"/>
                        <a14:foregroundMark x1="80859" y1="88184" x2="23145" y2="84375"/>
                        <a14:foregroundMark x1="25293" y1="86426" x2="12891" y2="75488"/>
                        <a14:foregroundMark x1="12891" y1="75488" x2="25293" y2="88965"/>
                        <a14:foregroundMark x1="25293" y1="88965" x2="24805" y2="89453"/>
                        <a14:foregroundMark x1="75391" y1="22656" x2="96289" y2="25000"/>
                        <a14:foregroundMark x1="96289" y1="25000" x2="79688" y2="21387"/>
                        <a14:foregroundMark x1="79688" y1="21387" x2="78516" y2="21680"/>
                        <a14:foregroundMark x1="81738" y1="21680" x2="92578" y2="229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674" y="6413336"/>
            <a:ext cx="4228926" cy="3722974"/>
          </a:xfrm>
          <a:prstGeom prst="rect">
            <a:avLst/>
          </a:prstGeom>
        </p:spPr>
      </p:pic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Mission Concepts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6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901556" y="9771905"/>
            <a:ext cx="6733615" cy="530695"/>
            <a:chOff x="0" y="0"/>
            <a:chExt cx="8978153" cy="7075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7" name="AutoShape 17"/>
          <p:cNvSpPr/>
          <p:nvPr/>
        </p:nvSpPr>
        <p:spPr>
          <a:xfrm>
            <a:off x="9144000" y="1445512"/>
            <a:ext cx="0" cy="5783963"/>
          </a:xfrm>
          <a:prstGeom prst="line">
            <a:avLst/>
          </a:prstGeom>
          <a:ln w="38100" cap="flat">
            <a:solidFill>
              <a:srgbClr val="00284B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Box 18"/>
          <p:cNvSpPr txBox="1"/>
          <p:nvPr/>
        </p:nvSpPr>
        <p:spPr>
          <a:xfrm>
            <a:off x="300607" y="1638300"/>
            <a:ext cx="8635064" cy="162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Semi-Stationary Rover (SSPR)</a:t>
            </a:r>
          </a:p>
          <a:p>
            <a:pPr algn="ctr">
              <a:lnSpc>
                <a:spcPts val="4480"/>
              </a:lnSpc>
            </a:pPr>
            <a:endParaRPr lang="en-US" sz="3200" b="1" dirty="0">
              <a:solidFill>
                <a:srgbClr val="00284B"/>
              </a:solidFill>
              <a:latin typeface="Poppins Bold"/>
              <a:ea typeface="Poppins Bold"/>
              <a:cs typeface="Poppins Bold"/>
              <a:sym typeface="Poppins Bold"/>
            </a:endParaRP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9352329" y="1638300"/>
            <a:ext cx="8635064" cy="162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Transport Rover (TPR)</a:t>
            </a:r>
          </a:p>
          <a:p>
            <a:pPr algn="ctr">
              <a:lnSpc>
                <a:spcPts val="4480"/>
              </a:lnSpc>
            </a:pPr>
            <a:endParaRPr lang="en-US" sz="3200" b="1" dirty="0">
              <a:solidFill>
                <a:srgbClr val="00284B"/>
              </a:solidFill>
              <a:latin typeface="Poppins Bold"/>
              <a:ea typeface="Poppins Bold"/>
              <a:cs typeface="Poppins Bold"/>
              <a:sym typeface="Poppins Bold"/>
            </a:endParaRP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883479-2EBB-A6EF-E6BB-37A0DCEC0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black and white drawing of a military vehicle&#10;&#10;AI-generated content may be incorrect.">
            <a:extLst>
              <a:ext uri="{FF2B5EF4-FFF2-40B4-BE49-F238E27FC236}">
                <a16:creationId xmlns:a16="http://schemas.microsoft.com/office/drawing/2014/main" id="{1226FDB3-2B43-1903-BC14-1A96D9B0CF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89941" l="9961" r="98535">
                        <a14:foregroundMark x1="26563" y1="84180" x2="7715" y2="71094"/>
                        <a14:foregroundMark x1="7715" y1="71094" x2="20020" y2="10449"/>
                        <a14:foregroundMark x1="20020" y1="10449" x2="54199" y2="24707"/>
                        <a14:foregroundMark x1="54199" y1="24707" x2="75586" y2="21387"/>
                        <a14:foregroundMark x1="75586" y1="21387" x2="92480" y2="25781"/>
                        <a14:foregroundMark x1="92480" y1="25781" x2="99805" y2="55078"/>
                        <a14:foregroundMark x1="99805" y1="55078" x2="98535" y2="81641"/>
                        <a14:foregroundMark x1="98535" y1="81641" x2="80859" y2="88184"/>
                        <a14:foregroundMark x1="80859" y1="88184" x2="23145" y2="84375"/>
                        <a14:foregroundMark x1="25293" y1="86426" x2="12891" y2="75488"/>
                        <a14:foregroundMark x1="12891" y1="75488" x2="25293" y2="88965"/>
                        <a14:foregroundMark x1="25293" y1="88965" x2="24805" y2="89453"/>
                        <a14:foregroundMark x1="75391" y1="22656" x2="96289" y2="25000"/>
                        <a14:foregroundMark x1="96289" y1="25000" x2="79688" y2="21387"/>
                        <a14:foregroundMark x1="79688" y1="21387" x2="78516" y2="21680"/>
                        <a14:foregroundMark x1="81738" y1="21680" x2="92578" y2="229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674" y="6413336"/>
            <a:ext cx="4228926" cy="3722974"/>
          </a:xfrm>
          <a:prstGeom prst="rect">
            <a:avLst/>
          </a:prstGeom>
        </p:spPr>
      </p:pic>
      <p:grpSp>
        <p:nvGrpSpPr>
          <p:cNvPr id="2" name="Group 2">
            <a:extLst>
              <a:ext uri="{FF2B5EF4-FFF2-40B4-BE49-F238E27FC236}">
                <a16:creationId xmlns:a16="http://schemas.microsoft.com/office/drawing/2014/main" id="{6BC877A1-A657-61A5-1957-D55356772C98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D3CC6DE0-7AFE-A632-E795-393D15145D4D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DEA51E4-51FC-7859-DB85-C6D8DF4FEF30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Mission Concepts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8460482E-1B10-C3E9-E9B5-BDE8978A2BF3}"/>
              </a:ext>
            </a:extLst>
          </p:cNvPr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BA923D43-08E9-EF0D-7869-EF4BF2A14F44}"/>
                </a:ext>
              </a:extLst>
            </p:cNvPr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89F8BCB-5708-F1F9-0858-86850159B04A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05CFF4FB-8CBB-7C77-3ADE-9A2AD09AF586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95850E6E-ABA3-C022-F3D2-F121D7B788C5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597B509B-E7E1-5D73-4E73-399608894CAC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7C131D67-0DAE-734B-45F1-17D92A0195A8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239004C-14F5-223A-1794-7095EE9598F6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6D1E5761-6250-4E27-B3AC-1E98F2B1A646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6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7EA8C336-CF88-6549-3329-3DC033AF3BF9}"/>
              </a:ext>
            </a:extLst>
          </p:cNvPr>
          <p:cNvGrpSpPr/>
          <p:nvPr/>
        </p:nvGrpSpPr>
        <p:grpSpPr>
          <a:xfrm>
            <a:off x="10901556" y="9771905"/>
            <a:ext cx="6733615" cy="530695"/>
            <a:chOff x="0" y="0"/>
            <a:chExt cx="8978153" cy="707593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74A24373-26B3-C141-7B78-C88CB4733912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079BE8AE-E5B1-403D-54C3-13480103A811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7" name="AutoShape 17">
            <a:extLst>
              <a:ext uri="{FF2B5EF4-FFF2-40B4-BE49-F238E27FC236}">
                <a16:creationId xmlns:a16="http://schemas.microsoft.com/office/drawing/2014/main" id="{A9D250D5-79AD-32ED-4899-4A3F49F9D7C4}"/>
              </a:ext>
            </a:extLst>
          </p:cNvPr>
          <p:cNvSpPr/>
          <p:nvPr/>
        </p:nvSpPr>
        <p:spPr>
          <a:xfrm>
            <a:off x="9144000" y="1445512"/>
            <a:ext cx="0" cy="5783963"/>
          </a:xfrm>
          <a:prstGeom prst="line">
            <a:avLst/>
          </a:prstGeom>
          <a:ln w="38100" cap="flat">
            <a:solidFill>
              <a:srgbClr val="00284B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324379A8-3226-E96B-8199-98D9B3A4D431}"/>
              </a:ext>
            </a:extLst>
          </p:cNvPr>
          <p:cNvSpPr txBox="1"/>
          <p:nvPr/>
        </p:nvSpPr>
        <p:spPr>
          <a:xfrm>
            <a:off x="300607" y="1638300"/>
            <a:ext cx="8635064" cy="5591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Semi-Stationary Rover (SSPR)</a:t>
            </a:r>
          </a:p>
          <a:p>
            <a:pPr algn="ctr">
              <a:lnSpc>
                <a:spcPts val="4480"/>
              </a:lnSpc>
            </a:pPr>
            <a:endParaRPr lang="en-US" sz="3200" b="1" dirty="0">
              <a:solidFill>
                <a:srgbClr val="00284B"/>
              </a:solidFill>
              <a:latin typeface="Poppins Bold"/>
              <a:ea typeface="Poppins Bold"/>
              <a:cs typeface="Poppins Bold"/>
              <a:sym typeface="Poppins Bold"/>
            </a:endParaRP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Designed for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localized exploration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Minimal mobility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: slow repositioning only (few cm/s)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Mission duration: ~14 days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one lunar daytime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Internal volume: 30–40 m³ for 2 astronauts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Focus on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sample analysis on board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Lower complexity, cost, and risk</a:t>
            </a: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8788E01B-ADBD-DFAA-1838-FC3C9F797561}"/>
              </a:ext>
            </a:extLst>
          </p:cNvPr>
          <p:cNvSpPr txBox="1"/>
          <p:nvPr/>
        </p:nvSpPr>
        <p:spPr>
          <a:xfrm>
            <a:off x="9352329" y="1638300"/>
            <a:ext cx="8635064" cy="16297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Transport Rover (TPR)</a:t>
            </a:r>
          </a:p>
          <a:p>
            <a:pPr algn="ctr">
              <a:lnSpc>
                <a:spcPts val="4480"/>
              </a:lnSpc>
            </a:pPr>
            <a:endParaRPr lang="en-US" sz="3200" b="1" dirty="0">
              <a:solidFill>
                <a:srgbClr val="00284B"/>
              </a:solidFill>
              <a:latin typeface="Poppins Bold"/>
              <a:ea typeface="Poppins Bold"/>
              <a:cs typeface="Poppins Bold"/>
              <a:sym typeface="Poppins Bold"/>
            </a:endParaRP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83BD704-EE7C-8A84-0D17-191CB8AD76C7}"/>
              </a:ext>
            </a:extLst>
          </p:cNvPr>
          <p:cNvSpPr/>
          <p:nvPr/>
        </p:nvSpPr>
        <p:spPr>
          <a:xfrm>
            <a:off x="9634175" y="1523718"/>
            <a:ext cx="8000996" cy="1716788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54613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1C8419-F8D5-AB1C-EDBD-35849CDE3D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black and white drawing of a military vehicle&#10;&#10;AI-generated content may be incorrect.">
            <a:extLst>
              <a:ext uri="{FF2B5EF4-FFF2-40B4-BE49-F238E27FC236}">
                <a16:creationId xmlns:a16="http://schemas.microsoft.com/office/drawing/2014/main" id="{6072C7F1-749A-0360-6A11-F89CE625BA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61" b="89941" l="9961" r="98535">
                        <a14:foregroundMark x1="26563" y1="84180" x2="7715" y2="71094"/>
                        <a14:foregroundMark x1="7715" y1="71094" x2="20020" y2="10449"/>
                        <a14:foregroundMark x1="20020" y1="10449" x2="54199" y2="24707"/>
                        <a14:foregroundMark x1="54199" y1="24707" x2="75586" y2="21387"/>
                        <a14:foregroundMark x1="75586" y1="21387" x2="92480" y2="25781"/>
                        <a14:foregroundMark x1="92480" y1="25781" x2="99805" y2="55078"/>
                        <a14:foregroundMark x1="99805" y1="55078" x2="98535" y2="81641"/>
                        <a14:foregroundMark x1="98535" y1="81641" x2="80859" y2="88184"/>
                        <a14:foregroundMark x1="80859" y1="88184" x2="23145" y2="84375"/>
                        <a14:foregroundMark x1="25293" y1="86426" x2="12891" y2="75488"/>
                        <a14:foregroundMark x1="12891" y1="75488" x2="25293" y2="88965"/>
                        <a14:foregroundMark x1="25293" y1="88965" x2="24805" y2="89453"/>
                        <a14:foregroundMark x1="75391" y1="22656" x2="96289" y2="25000"/>
                        <a14:foregroundMark x1="96289" y1="25000" x2="79688" y2="21387"/>
                        <a14:foregroundMark x1="79688" y1="21387" x2="78516" y2="21680"/>
                        <a14:foregroundMark x1="81738" y1="21680" x2="92578" y2="229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674" y="6413336"/>
            <a:ext cx="4228926" cy="3722974"/>
          </a:xfrm>
          <a:prstGeom prst="rect">
            <a:avLst/>
          </a:prstGeom>
        </p:spPr>
      </p:pic>
      <p:grpSp>
        <p:nvGrpSpPr>
          <p:cNvPr id="2" name="Group 2">
            <a:extLst>
              <a:ext uri="{FF2B5EF4-FFF2-40B4-BE49-F238E27FC236}">
                <a16:creationId xmlns:a16="http://schemas.microsoft.com/office/drawing/2014/main" id="{86A2ED1E-8CA6-783F-C628-D581B1C7BC4A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C30BEF2B-47C8-FEB2-881D-93D8EC2C1DC8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854FC7A2-2145-4490-5766-00CB843C46D9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Mission Concepts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508C7BC7-6552-EACA-E1F6-99992691A9DD}"/>
              </a:ext>
            </a:extLst>
          </p:cNvPr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10CE86F2-A87C-8D04-1F19-C85E3024B538}"/>
                </a:ext>
              </a:extLst>
            </p:cNvPr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002FCC84-DAC6-CDE3-5CA6-F112B6C492D2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DCA0DD25-CD3A-396F-FEC7-0EE867E07F39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244BAE98-AC92-B1A7-FBEC-E02D92FB3D36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01C3CB86-8329-027D-597E-CC457AE0B4C4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7DAF0F1A-065F-BE44-44D0-3AB68CAF82C8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0FC89F96-5DC4-A56E-47BD-F752A1BC8023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9B775DFE-EBAA-0455-B33B-6A3DF43B18F8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6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1678AA59-3B36-640C-CD09-45B5F77F606B}"/>
              </a:ext>
            </a:extLst>
          </p:cNvPr>
          <p:cNvGrpSpPr/>
          <p:nvPr/>
        </p:nvGrpSpPr>
        <p:grpSpPr>
          <a:xfrm>
            <a:off x="10901556" y="9771905"/>
            <a:ext cx="6733615" cy="530695"/>
            <a:chOff x="0" y="0"/>
            <a:chExt cx="8978153" cy="707593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34FA058D-36C1-D271-2141-39FD076EE46F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2914B165-8BBC-A5EE-0466-1D1EF8C876D5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7" name="AutoShape 17">
            <a:extLst>
              <a:ext uri="{FF2B5EF4-FFF2-40B4-BE49-F238E27FC236}">
                <a16:creationId xmlns:a16="http://schemas.microsoft.com/office/drawing/2014/main" id="{1CED7440-EEFF-8FAD-6007-4B10CD4CE0CE}"/>
              </a:ext>
            </a:extLst>
          </p:cNvPr>
          <p:cNvSpPr/>
          <p:nvPr/>
        </p:nvSpPr>
        <p:spPr>
          <a:xfrm>
            <a:off x="9144000" y="1445512"/>
            <a:ext cx="0" cy="5783963"/>
          </a:xfrm>
          <a:prstGeom prst="line">
            <a:avLst/>
          </a:prstGeom>
          <a:ln w="38100" cap="flat">
            <a:solidFill>
              <a:srgbClr val="00284B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4C05F6EC-BB17-9177-4D05-E96B27A40519}"/>
              </a:ext>
            </a:extLst>
          </p:cNvPr>
          <p:cNvSpPr txBox="1"/>
          <p:nvPr/>
        </p:nvSpPr>
        <p:spPr>
          <a:xfrm>
            <a:off x="300607" y="1638300"/>
            <a:ext cx="8635064" cy="55911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Semi-Stationary Rover (SSPR)</a:t>
            </a:r>
          </a:p>
          <a:p>
            <a:pPr algn="ctr">
              <a:lnSpc>
                <a:spcPts val="4480"/>
              </a:lnSpc>
            </a:pPr>
            <a:endParaRPr lang="en-US" sz="3200" b="1" dirty="0">
              <a:solidFill>
                <a:srgbClr val="00284B"/>
              </a:solidFill>
              <a:latin typeface="Poppins Bold"/>
              <a:ea typeface="Poppins Bold"/>
              <a:cs typeface="Poppins Bold"/>
              <a:sym typeface="Poppins Bold"/>
            </a:endParaRP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Designed for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localized exploration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Minimal mobility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: slow repositioning only (few cm/s)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Mission duration: ~14 days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one lunar daytime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Internal volume: 30–40 m³ for 2 astronauts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Focus on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sample analysis on board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Lower complexity, cost, and risk</a:t>
            </a: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3FDD758B-BB96-0085-4167-49BCE558E212}"/>
              </a:ext>
            </a:extLst>
          </p:cNvPr>
          <p:cNvSpPr txBox="1"/>
          <p:nvPr/>
        </p:nvSpPr>
        <p:spPr>
          <a:xfrm>
            <a:off x="9352329" y="1638300"/>
            <a:ext cx="8635064" cy="61309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Transport Rover (TPR)</a:t>
            </a:r>
          </a:p>
          <a:p>
            <a:pPr algn="ctr">
              <a:lnSpc>
                <a:spcPts val="4480"/>
              </a:lnSpc>
            </a:pPr>
            <a:endParaRPr lang="en-US" sz="3200" b="1" dirty="0">
              <a:solidFill>
                <a:srgbClr val="00284B"/>
              </a:solidFill>
              <a:latin typeface="Poppins Bold"/>
              <a:ea typeface="Poppins Bold"/>
              <a:cs typeface="Poppins Bold"/>
              <a:sym typeface="Poppins Bold"/>
            </a:endParaRP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Designed for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long-range exploration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&amp; logistics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High mobility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: 10–15 km/h, up to 800–1200 km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Mission duration: ~18 days, including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lunar night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operations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Internal volume: 55–60 m³ for 2 astronauts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Focus on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sample collection and transport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Higher complexity, autonomy, and cost</a:t>
            </a: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8D55DE-3346-0551-F805-991A2A606172}"/>
              </a:ext>
            </a:extLst>
          </p:cNvPr>
          <p:cNvSpPr/>
          <p:nvPr/>
        </p:nvSpPr>
        <p:spPr>
          <a:xfrm>
            <a:off x="533401" y="1611085"/>
            <a:ext cx="8402270" cy="5180239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6343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E306BA-F2B7-0BFF-D385-C5E176C44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8349F5A3-9CFB-5201-2916-DD7751F1C7BE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E2AF51D-4695-136B-EBBE-907AE18B9DE1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10E752A9-645C-EF49-63CD-B68F9FF7CE8A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 dirty="0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Launch Vehicle Evaluation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9B54F1E3-7A12-93B9-E406-1D23E11D87C7}"/>
              </a:ext>
            </a:extLst>
          </p:cNvPr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033D1C23-3992-651E-7180-24E36BCD6E0C}"/>
                </a:ext>
              </a:extLst>
            </p:cNvPr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CEF2E1F3-D11D-73F1-27DE-21852C872AEE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E37AEBED-2541-A97F-DCA4-A256A5D66FDD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D53A4B3F-5A7F-6192-B926-07D40610C94B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D747F710-2760-0B1A-B0C0-26CB4F296077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FCF2D0B0-4C62-9AE2-3F38-D34CA4DA5C8E}"/>
              </a:ext>
            </a:extLst>
          </p:cNvPr>
          <p:cNvGrpSpPr/>
          <p:nvPr/>
        </p:nvGrpSpPr>
        <p:grpSpPr>
          <a:xfrm>
            <a:off x="10901556" y="9771905"/>
            <a:ext cx="6733615" cy="530695"/>
            <a:chOff x="0" y="0"/>
            <a:chExt cx="8978153" cy="707593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5BAF9747-6D01-2409-21AB-41072F495E28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EA9668E6-B626-63A4-B025-85374E9835D2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6" name="TextBox 19">
            <a:extLst>
              <a:ext uri="{FF2B5EF4-FFF2-40B4-BE49-F238E27FC236}">
                <a16:creationId xmlns:a16="http://schemas.microsoft.com/office/drawing/2014/main" id="{A0685895-434D-6B7F-D925-4DE3DE1AD8FC}"/>
              </a:ext>
            </a:extLst>
          </p:cNvPr>
          <p:cNvSpPr txBox="1"/>
          <p:nvPr/>
        </p:nvSpPr>
        <p:spPr>
          <a:xfrm>
            <a:off x="652829" y="2679624"/>
            <a:ext cx="6504205" cy="17018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480"/>
              </a:lnSpc>
            </a:pPr>
            <a:r>
              <a:rPr lang="en-US" sz="28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Semi-Stationary Mission</a:t>
            </a:r>
          </a:p>
          <a:p>
            <a:pPr marL="457200" indent="-457200" algn="just">
              <a:lnSpc>
                <a:spcPts val="448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ea typeface="Poppins Bold"/>
                <a:cs typeface="Poppins" panose="00000500000000000000" pitchFamily="2" charset="0"/>
                <a:sym typeface="Poppins Bold"/>
              </a:rPr>
              <a:t>Approx. 4,000 to 5,000 kg</a:t>
            </a:r>
          </a:p>
          <a:p>
            <a:pPr marL="457200" indent="-457200" algn="just">
              <a:lnSpc>
                <a:spcPts val="448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ea typeface="Poppins Bold"/>
                <a:cs typeface="Poppins" panose="00000500000000000000" pitchFamily="2" charset="0"/>
                <a:sym typeface="Poppins Bold"/>
              </a:rPr>
              <a:t>Est. occupy volume 30-40 m³ </a:t>
            </a:r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ea typeface="Poppins"/>
              <a:cs typeface="Poppins" panose="00000500000000000000" pitchFamily="2" charset="0"/>
              <a:sym typeface="Poppins"/>
            </a:endParaRPr>
          </a:p>
        </p:txBody>
      </p:sp>
      <p:sp>
        <p:nvSpPr>
          <p:cNvPr id="27" name="TextBox 19">
            <a:extLst>
              <a:ext uri="{FF2B5EF4-FFF2-40B4-BE49-F238E27FC236}">
                <a16:creationId xmlns:a16="http://schemas.microsoft.com/office/drawing/2014/main" id="{0EF29448-4626-3515-888D-1A98AB597A3D}"/>
              </a:ext>
            </a:extLst>
          </p:cNvPr>
          <p:cNvSpPr txBox="1"/>
          <p:nvPr/>
        </p:nvSpPr>
        <p:spPr>
          <a:xfrm>
            <a:off x="658595" y="5194224"/>
            <a:ext cx="6504205" cy="17018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4480"/>
              </a:lnSpc>
            </a:pPr>
            <a:r>
              <a:rPr lang="en-US" sz="28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Transport Mission</a:t>
            </a:r>
          </a:p>
          <a:p>
            <a:pPr marL="457200" indent="-457200" algn="just">
              <a:lnSpc>
                <a:spcPts val="448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ea typeface="Poppins Bold"/>
                <a:cs typeface="Poppins" panose="00000500000000000000" pitchFamily="2" charset="0"/>
                <a:sym typeface="Poppins Bold"/>
              </a:rPr>
              <a:t>Approx. 7,000 to 8,000 kg</a:t>
            </a:r>
          </a:p>
          <a:p>
            <a:pPr marL="457200" indent="-457200" algn="just">
              <a:lnSpc>
                <a:spcPts val="4480"/>
              </a:lnSpc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ea typeface="Poppins Bold"/>
                <a:cs typeface="Poppins" panose="00000500000000000000" pitchFamily="2" charset="0"/>
                <a:sym typeface="Poppins Bold"/>
              </a:rPr>
              <a:t>Est. occupy volume 55-60 m³ </a:t>
            </a:r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ea typeface="Poppins"/>
              <a:cs typeface="Poppins" panose="00000500000000000000" pitchFamily="2" charset="0"/>
              <a:sym typeface="Poppins"/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296D75F7-59C2-78DD-7527-7C33F12785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085436"/>
              </p:ext>
            </p:extLst>
          </p:nvPr>
        </p:nvGraphicFramePr>
        <p:xfrm>
          <a:off x="7239000" y="1932293"/>
          <a:ext cx="10771404" cy="6881039"/>
        </p:xfrm>
        <a:graphic>
          <a:graphicData uri="http://schemas.openxmlformats.org/drawingml/2006/table">
            <a:tbl>
              <a:tblPr/>
              <a:tblGrid>
                <a:gridCol w="2692851">
                  <a:extLst>
                    <a:ext uri="{9D8B030D-6E8A-4147-A177-3AD203B41FA5}">
                      <a16:colId xmlns:a16="http://schemas.microsoft.com/office/drawing/2014/main" val="2763398728"/>
                    </a:ext>
                  </a:extLst>
                </a:gridCol>
                <a:gridCol w="2692851">
                  <a:extLst>
                    <a:ext uri="{9D8B030D-6E8A-4147-A177-3AD203B41FA5}">
                      <a16:colId xmlns:a16="http://schemas.microsoft.com/office/drawing/2014/main" val="914903288"/>
                    </a:ext>
                  </a:extLst>
                </a:gridCol>
                <a:gridCol w="2692851">
                  <a:extLst>
                    <a:ext uri="{9D8B030D-6E8A-4147-A177-3AD203B41FA5}">
                      <a16:colId xmlns:a16="http://schemas.microsoft.com/office/drawing/2014/main" val="3975578084"/>
                    </a:ext>
                  </a:extLst>
                </a:gridCol>
                <a:gridCol w="2692851">
                  <a:extLst>
                    <a:ext uri="{9D8B030D-6E8A-4147-A177-3AD203B41FA5}">
                      <a16:colId xmlns:a16="http://schemas.microsoft.com/office/drawing/2014/main" val="2261077453"/>
                    </a:ext>
                  </a:extLst>
                </a:gridCol>
              </a:tblGrid>
              <a:tr h="1176353"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1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Launcher</a:t>
                      </a:r>
                      <a:endParaRPr lang="en-US" sz="3200" dirty="0">
                        <a:solidFill>
                          <a:srgbClr val="00284B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1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Payload Volume</a:t>
                      </a:r>
                      <a:endParaRPr lang="en-US" sz="3200" dirty="0">
                        <a:solidFill>
                          <a:srgbClr val="00284B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1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GTO Capacity</a:t>
                      </a:r>
                      <a:endParaRPr lang="en-US" sz="3200" dirty="0">
                        <a:solidFill>
                          <a:srgbClr val="00284B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1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Est. Cost per Launch</a:t>
                      </a:r>
                      <a:endParaRPr lang="en-US" sz="3200" dirty="0">
                        <a:solidFill>
                          <a:srgbClr val="00284B"/>
                        </a:solidFill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560784"/>
                  </a:ext>
                </a:extLst>
              </a:tr>
              <a:tr h="672202"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1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Falcon 9</a:t>
                      </a: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5.2 x 13.2 m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8,300 kg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$67 million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4990814"/>
                  </a:ext>
                </a:extLst>
              </a:tr>
              <a:tr h="672202"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Proton-M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5.2 x 17.6 m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6,900 kg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$650 million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7791591"/>
                  </a:ext>
                </a:extLst>
              </a:tr>
              <a:tr h="672202"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GSLV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5 x 10 m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4,000 kg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$50 million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8649199"/>
                  </a:ext>
                </a:extLst>
              </a:tr>
              <a:tr h="1176353"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1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Vulcan Centaur (ULA)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5.4 x 19 m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13,000 kg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$250 million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8492361"/>
                  </a:ext>
                </a:extLst>
              </a:tr>
              <a:tr h="672202"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Delta IV Heavy</a:t>
                      </a:r>
                      <a:r>
                        <a:rPr lang="en-US" sz="3200" b="1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 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5 x 13 m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14,220 kg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$450 million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052563"/>
                  </a:ext>
                </a:extLst>
              </a:tr>
              <a:tr h="672202"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SLS Block 1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8.4 x 20 m</a:t>
                      </a:r>
                      <a:endParaRPr lang="en-US" sz="320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26,000 kg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>
                        <a:buNone/>
                      </a:pPr>
                      <a:r>
                        <a:rPr lang="en-US" sz="3200" b="0" i="0" dirty="0">
                          <a:solidFill>
                            <a:srgbClr val="00284B"/>
                          </a:solidFill>
                          <a:effectLst/>
                          <a:latin typeface="Poppins" panose="00000500000000000000" pitchFamily="2" charset="0"/>
                          <a:cs typeface="Poppins" panose="00000500000000000000" pitchFamily="2" charset="0"/>
                        </a:rPr>
                        <a:t>$2000 million</a:t>
                      </a:r>
                      <a:endParaRPr lang="en-US" sz="3200" dirty="0">
                        <a:effectLst/>
                        <a:latin typeface="Poppins" panose="00000500000000000000" pitchFamily="2" charset="0"/>
                        <a:cs typeface="Poppins" panose="00000500000000000000" pitchFamily="2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0250868"/>
                  </a:ext>
                </a:extLst>
              </a:tr>
            </a:tbl>
          </a:graphicData>
        </a:graphic>
      </p:graphicFrame>
      <p:sp>
        <p:nvSpPr>
          <p:cNvPr id="29" name="Rectangle 1">
            <a:extLst>
              <a:ext uri="{FF2B5EF4-FFF2-40B4-BE49-F238E27FC236}">
                <a16:creationId xmlns:a16="http://schemas.microsoft.com/office/drawing/2014/main" id="{FF547FDD-9D85-7273-B803-D37E68917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5400" y="2248708"/>
            <a:ext cx="1828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9F375B5-6E94-37C6-1A37-2670F40D8877}"/>
              </a:ext>
            </a:extLst>
          </p:cNvPr>
          <p:cNvCxnSpPr/>
          <p:nvPr/>
        </p:nvCxnSpPr>
        <p:spPr>
          <a:xfrm flipH="1">
            <a:off x="6172200" y="3467100"/>
            <a:ext cx="984834" cy="0"/>
          </a:xfrm>
          <a:prstGeom prst="straightConnector1">
            <a:avLst/>
          </a:prstGeom>
          <a:ln w="76200">
            <a:solidFill>
              <a:srgbClr val="002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7A10A42-DB31-429F-3366-CEAD9742AD9C}"/>
              </a:ext>
            </a:extLst>
          </p:cNvPr>
          <p:cNvCxnSpPr/>
          <p:nvPr/>
        </p:nvCxnSpPr>
        <p:spPr>
          <a:xfrm flipH="1">
            <a:off x="6172200" y="5981700"/>
            <a:ext cx="984834" cy="0"/>
          </a:xfrm>
          <a:prstGeom prst="straightConnector1">
            <a:avLst/>
          </a:prstGeom>
          <a:ln w="76200">
            <a:solidFill>
              <a:srgbClr val="002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6989290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Work Breakdown Structure (WBS)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7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901556" y="9762380"/>
            <a:ext cx="6733615" cy="530695"/>
            <a:chOff x="0" y="0"/>
            <a:chExt cx="8978153" cy="7075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7" name="Freeform 17"/>
          <p:cNvSpPr/>
          <p:nvPr/>
        </p:nvSpPr>
        <p:spPr>
          <a:xfrm>
            <a:off x="8553255" y="3390899"/>
            <a:ext cx="9460293" cy="5838823"/>
          </a:xfrm>
          <a:custGeom>
            <a:avLst/>
            <a:gdLst/>
            <a:ahLst/>
            <a:cxnLst/>
            <a:rect l="l" t="t" r="r" b="b"/>
            <a:pathLst>
              <a:path w="9232951" h="5214090">
                <a:moveTo>
                  <a:pt x="0" y="0"/>
                </a:moveTo>
                <a:lnTo>
                  <a:pt x="9232950" y="0"/>
                </a:lnTo>
                <a:lnTo>
                  <a:pt x="9232950" y="5214090"/>
                </a:lnTo>
                <a:lnTo>
                  <a:pt x="0" y="521409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t="-14197"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TextBox 18"/>
          <p:cNvSpPr txBox="1"/>
          <p:nvPr/>
        </p:nvSpPr>
        <p:spPr>
          <a:xfrm>
            <a:off x="638536" y="1359787"/>
            <a:ext cx="16996635" cy="24911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Decomposes the project into manageable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work packages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Structured decomposition up to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 3 levels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11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main branches common to both rovers</a:t>
            </a:r>
          </a:p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Ensures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scope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definition,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cost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estimation, and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schedule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traceability</a:t>
            </a: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302046" y="3965192"/>
            <a:ext cx="8251209" cy="44723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19"/>
              </a:lnSpc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Differences of the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Transport Rover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Power System Integration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Mobility System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Life Support System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Communication &amp; Autonomy </a:t>
            </a:r>
          </a:p>
          <a:p>
            <a:pPr algn="just">
              <a:lnSpc>
                <a:spcPts val="3919"/>
              </a:lnSpc>
            </a:pPr>
            <a:endParaRPr lang="en-US" sz="2799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just">
              <a:lnSpc>
                <a:spcPts val="3919"/>
              </a:lnSpc>
            </a:pP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Semi-Stationary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Rover remains simpler, with fewer autonomy and endurance requirements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Gantt Chart on Microsoft Project 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it-IT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8</a:t>
              </a:r>
              <a:endParaRPr lang="en-US" sz="270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901556" y="9718854"/>
            <a:ext cx="6733615" cy="442354"/>
            <a:chOff x="0" y="0"/>
            <a:chExt cx="8978153" cy="589805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978153" cy="589805"/>
            </a:xfrm>
            <a:custGeom>
              <a:avLst/>
              <a:gdLst/>
              <a:ahLst/>
              <a:cxnLst/>
              <a:rect l="l" t="t" r="r" b="b"/>
              <a:pathLst>
                <a:path w="8978153" h="589805">
                  <a:moveTo>
                    <a:pt x="0" y="0"/>
                  </a:moveTo>
                  <a:lnTo>
                    <a:pt x="8978153" y="0"/>
                  </a:lnTo>
                  <a:lnTo>
                    <a:pt x="8978153" y="589805"/>
                  </a:lnTo>
                  <a:lnTo>
                    <a:pt x="0" y="58980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978153" cy="60885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5611651" y="1747520"/>
            <a:ext cx="10983159" cy="3728107"/>
          </a:xfrm>
          <a:custGeom>
            <a:avLst/>
            <a:gdLst/>
            <a:ahLst/>
            <a:cxnLst/>
            <a:rect l="l" t="t" r="r" b="b"/>
            <a:pathLst>
              <a:path w="10983159" h="3728107">
                <a:moveTo>
                  <a:pt x="0" y="0"/>
                </a:moveTo>
                <a:lnTo>
                  <a:pt x="10983159" y="0"/>
                </a:lnTo>
                <a:lnTo>
                  <a:pt x="10983159" y="3728107"/>
                </a:lnTo>
                <a:lnTo>
                  <a:pt x="0" y="37281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60000"/>
            </a:blip>
            <a:stretch>
              <a:fillRect t="-1555" b="-1555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8" name="Group 18"/>
          <p:cNvGrpSpPr/>
          <p:nvPr/>
        </p:nvGrpSpPr>
        <p:grpSpPr>
          <a:xfrm>
            <a:off x="5442961" y="2817780"/>
            <a:ext cx="12396718" cy="472644"/>
            <a:chOff x="0" y="0"/>
            <a:chExt cx="16528958" cy="630191"/>
          </a:xfrm>
        </p:grpSpPr>
        <p:sp>
          <p:nvSpPr>
            <p:cNvPr id="19" name="Freeform 19"/>
            <p:cNvSpPr/>
            <p:nvPr/>
          </p:nvSpPr>
          <p:spPr>
            <a:xfrm>
              <a:off x="173813" y="83203"/>
              <a:ext cx="16355145" cy="458909"/>
            </a:xfrm>
            <a:custGeom>
              <a:avLst/>
              <a:gdLst/>
              <a:ahLst/>
              <a:cxnLst/>
              <a:rect l="l" t="t" r="r" b="b"/>
              <a:pathLst>
                <a:path w="16355145" h="458909">
                  <a:moveTo>
                    <a:pt x="0" y="0"/>
                  </a:moveTo>
                  <a:lnTo>
                    <a:pt x="16355145" y="0"/>
                  </a:lnTo>
                  <a:lnTo>
                    <a:pt x="16355145" y="458909"/>
                  </a:lnTo>
                  <a:lnTo>
                    <a:pt x="0" y="45890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l="-3642" r="-3642"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" name="Group 20"/>
            <p:cNvGrpSpPr/>
            <p:nvPr/>
          </p:nvGrpSpPr>
          <p:grpSpPr>
            <a:xfrm>
              <a:off x="0" y="0"/>
              <a:ext cx="16528958" cy="630191"/>
              <a:chOff x="0" y="0"/>
              <a:chExt cx="2878807" cy="109759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2878807" cy="109759"/>
              </a:xfrm>
              <a:custGeom>
                <a:avLst/>
                <a:gdLst/>
                <a:ahLst/>
                <a:cxnLst/>
                <a:rect l="l" t="t" r="r" b="b"/>
                <a:pathLst>
                  <a:path w="2878807" h="109759">
                    <a:moveTo>
                      <a:pt x="0" y="0"/>
                    </a:moveTo>
                    <a:lnTo>
                      <a:pt x="2878807" y="0"/>
                    </a:lnTo>
                    <a:lnTo>
                      <a:pt x="2878807" y="109759"/>
                    </a:lnTo>
                    <a:lnTo>
                      <a:pt x="0" y="109759"/>
                    </a:ln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85725" cap="sq">
                <a:solidFill>
                  <a:srgbClr val="EE1C1C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TextBox 22"/>
              <p:cNvSpPr txBox="1"/>
              <p:nvPr/>
            </p:nvSpPr>
            <p:spPr>
              <a:xfrm>
                <a:off x="0" y="-161925"/>
                <a:ext cx="2878807" cy="27168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320"/>
                  </a:lnSpc>
                </a:pPr>
                <a:endParaRPr/>
              </a:p>
            </p:txBody>
          </p:sp>
        </p:grpSp>
      </p:grpSp>
      <p:grpSp>
        <p:nvGrpSpPr>
          <p:cNvPr id="23" name="Group 23"/>
          <p:cNvGrpSpPr/>
          <p:nvPr/>
        </p:nvGrpSpPr>
        <p:grpSpPr>
          <a:xfrm>
            <a:off x="5442961" y="4661417"/>
            <a:ext cx="12396718" cy="513001"/>
            <a:chOff x="0" y="0"/>
            <a:chExt cx="16528958" cy="684001"/>
          </a:xfrm>
        </p:grpSpPr>
        <p:grpSp>
          <p:nvGrpSpPr>
            <p:cNvPr id="24" name="Group 24"/>
            <p:cNvGrpSpPr/>
            <p:nvPr/>
          </p:nvGrpSpPr>
          <p:grpSpPr>
            <a:xfrm>
              <a:off x="0" y="0"/>
              <a:ext cx="16528958" cy="684001"/>
              <a:chOff x="0" y="0"/>
              <a:chExt cx="3523260" cy="145799"/>
            </a:xfrm>
          </p:grpSpPr>
          <p:sp>
            <p:nvSpPr>
              <p:cNvPr id="25" name="Freeform 25"/>
              <p:cNvSpPr/>
              <p:nvPr/>
            </p:nvSpPr>
            <p:spPr>
              <a:xfrm>
                <a:off x="0" y="0"/>
                <a:ext cx="3523261" cy="145799"/>
              </a:xfrm>
              <a:custGeom>
                <a:avLst/>
                <a:gdLst/>
                <a:ahLst/>
                <a:cxnLst/>
                <a:rect l="l" t="t" r="r" b="b"/>
                <a:pathLst>
                  <a:path w="3523261" h="145799">
                    <a:moveTo>
                      <a:pt x="0" y="0"/>
                    </a:moveTo>
                    <a:lnTo>
                      <a:pt x="3523261" y="0"/>
                    </a:lnTo>
                    <a:lnTo>
                      <a:pt x="3523261" y="145799"/>
                    </a:lnTo>
                    <a:lnTo>
                      <a:pt x="0" y="145799"/>
                    </a:ln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85725" cap="sq">
                <a:solidFill>
                  <a:srgbClr val="EE1C1C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" name="TextBox 26"/>
              <p:cNvSpPr txBox="1"/>
              <p:nvPr/>
            </p:nvSpPr>
            <p:spPr>
              <a:xfrm>
                <a:off x="0" y="-161925"/>
                <a:ext cx="3523260" cy="30772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320"/>
                  </a:lnSpc>
                </a:pPr>
                <a:endParaRPr/>
              </a:p>
            </p:txBody>
          </p:sp>
        </p:grpSp>
        <p:sp>
          <p:nvSpPr>
            <p:cNvPr id="27" name="Freeform 27"/>
            <p:cNvSpPr/>
            <p:nvPr/>
          </p:nvSpPr>
          <p:spPr>
            <a:xfrm>
              <a:off x="38227" y="110571"/>
              <a:ext cx="16301341" cy="462859"/>
            </a:xfrm>
            <a:custGeom>
              <a:avLst/>
              <a:gdLst/>
              <a:ahLst/>
              <a:cxnLst/>
              <a:rect l="l" t="t" r="r" b="b"/>
              <a:pathLst>
                <a:path w="16301341" h="462859">
                  <a:moveTo>
                    <a:pt x="0" y="0"/>
                  </a:moveTo>
                  <a:lnTo>
                    <a:pt x="16301341" y="0"/>
                  </a:lnTo>
                  <a:lnTo>
                    <a:pt x="16301341" y="462859"/>
                  </a:lnTo>
                  <a:lnTo>
                    <a:pt x="0" y="46285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l="-4407" r="-4407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302046" y="1762459"/>
            <a:ext cx="4823921" cy="3977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The Gantt chart highlights the longest-duration tasks: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Environmental Protection Systems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(~2472 days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System Integration &amp; Testing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(~2290 days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</a:p>
          <a:p>
            <a:pPr algn="just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9" name="TextBox 29"/>
          <p:cNvSpPr txBox="1"/>
          <p:nvPr/>
        </p:nvSpPr>
        <p:spPr>
          <a:xfrm>
            <a:off x="302046" y="5653739"/>
            <a:ext cx="17537633" cy="397653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These durations do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not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represent continuous effort: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They extend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across the whole project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timeline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Activities are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revisited periodically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as the mission evolves</a:t>
            </a:r>
          </a:p>
          <a:p>
            <a:pPr marL="302259" lvl="1" algn="just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Uncertainties in estimation: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Long development cycles → high schedule variability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Possible delays from technology readiness, verification, and testing campaigns</a:t>
            </a:r>
          </a:p>
          <a:p>
            <a:pPr algn="just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Cost Estimation on Microsoft Project 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9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901556" y="9718854"/>
            <a:ext cx="6733615" cy="442354"/>
            <a:chOff x="0" y="0"/>
            <a:chExt cx="8978153" cy="589805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978153" cy="589805"/>
            </a:xfrm>
            <a:custGeom>
              <a:avLst/>
              <a:gdLst/>
              <a:ahLst/>
              <a:cxnLst/>
              <a:rect l="l" t="t" r="r" b="b"/>
              <a:pathLst>
                <a:path w="8978153" h="589805">
                  <a:moveTo>
                    <a:pt x="0" y="0"/>
                  </a:moveTo>
                  <a:lnTo>
                    <a:pt x="8978153" y="0"/>
                  </a:lnTo>
                  <a:lnTo>
                    <a:pt x="8978153" y="589805"/>
                  </a:lnTo>
                  <a:lnTo>
                    <a:pt x="0" y="58980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978153" cy="60885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6958491" y="5375196"/>
            <a:ext cx="10659333" cy="3950210"/>
          </a:xfrm>
          <a:custGeom>
            <a:avLst/>
            <a:gdLst/>
            <a:ahLst/>
            <a:cxnLst/>
            <a:rect l="l" t="t" r="r" b="b"/>
            <a:pathLst>
              <a:path w="10659333" h="3950210">
                <a:moveTo>
                  <a:pt x="0" y="0"/>
                </a:moveTo>
                <a:lnTo>
                  <a:pt x="10659333" y="0"/>
                </a:lnTo>
                <a:lnTo>
                  <a:pt x="10659333" y="3950210"/>
                </a:lnTo>
                <a:lnTo>
                  <a:pt x="0" y="395021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775" b="-1775"/>
            </a:stretch>
          </a:blipFill>
        </p:spPr>
        <p:txBody>
          <a:bodyPr/>
          <a:lstStyle/>
          <a:p>
            <a:endParaRPr lang="en-US"/>
          </a:p>
        </p:txBody>
      </p:sp>
      <p:grpSp>
        <p:nvGrpSpPr>
          <p:cNvPr id="18" name="Group 18"/>
          <p:cNvGrpSpPr/>
          <p:nvPr/>
        </p:nvGrpSpPr>
        <p:grpSpPr>
          <a:xfrm>
            <a:off x="15602397" y="6454142"/>
            <a:ext cx="2625966" cy="564575"/>
            <a:chOff x="0" y="0"/>
            <a:chExt cx="3501288" cy="752767"/>
          </a:xfrm>
        </p:grpSpPr>
        <p:sp>
          <p:nvSpPr>
            <p:cNvPr id="19" name="Freeform 19"/>
            <p:cNvSpPr/>
            <p:nvPr/>
          </p:nvSpPr>
          <p:spPr>
            <a:xfrm>
              <a:off x="0" y="119838"/>
              <a:ext cx="3244284" cy="632930"/>
            </a:xfrm>
            <a:custGeom>
              <a:avLst/>
              <a:gdLst/>
              <a:ahLst/>
              <a:cxnLst/>
              <a:rect l="l" t="t" r="r" b="b"/>
              <a:pathLst>
                <a:path w="3244284" h="632930">
                  <a:moveTo>
                    <a:pt x="0" y="0"/>
                  </a:moveTo>
                  <a:lnTo>
                    <a:pt x="3244284" y="0"/>
                  </a:lnTo>
                  <a:lnTo>
                    <a:pt x="3244284" y="632929"/>
                  </a:lnTo>
                  <a:lnTo>
                    <a:pt x="0" y="63292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1775" b="-1775"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" name="Group 20"/>
            <p:cNvGrpSpPr/>
            <p:nvPr/>
          </p:nvGrpSpPr>
          <p:grpSpPr>
            <a:xfrm>
              <a:off x="0" y="0"/>
              <a:ext cx="3501288" cy="752767"/>
              <a:chOff x="0" y="0"/>
              <a:chExt cx="680800" cy="146370"/>
            </a:xfrm>
          </p:grpSpPr>
          <p:sp>
            <p:nvSpPr>
              <p:cNvPr id="21" name="Freeform 21"/>
              <p:cNvSpPr/>
              <p:nvPr/>
            </p:nvSpPr>
            <p:spPr>
              <a:xfrm>
                <a:off x="0" y="0"/>
                <a:ext cx="680800" cy="146370"/>
              </a:xfrm>
              <a:custGeom>
                <a:avLst/>
                <a:gdLst/>
                <a:ahLst/>
                <a:cxnLst/>
                <a:rect l="l" t="t" r="r" b="b"/>
                <a:pathLst>
                  <a:path w="680800" h="146370">
                    <a:moveTo>
                      <a:pt x="0" y="0"/>
                    </a:moveTo>
                    <a:lnTo>
                      <a:pt x="680800" y="0"/>
                    </a:lnTo>
                    <a:lnTo>
                      <a:pt x="680800" y="146370"/>
                    </a:lnTo>
                    <a:lnTo>
                      <a:pt x="0" y="146370"/>
                    </a:ln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85725" cap="sq">
                <a:solidFill>
                  <a:srgbClr val="EE1C1C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TextBox 22"/>
              <p:cNvSpPr txBox="1"/>
              <p:nvPr/>
            </p:nvSpPr>
            <p:spPr>
              <a:xfrm>
                <a:off x="0" y="-161925"/>
                <a:ext cx="680800" cy="30829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320"/>
                  </a:lnSpc>
                </a:pPr>
                <a:endParaRPr/>
              </a:p>
            </p:txBody>
          </p:sp>
        </p:grpSp>
      </p:grpSp>
      <p:grpSp>
        <p:nvGrpSpPr>
          <p:cNvPr id="23" name="Group 23"/>
          <p:cNvGrpSpPr/>
          <p:nvPr/>
        </p:nvGrpSpPr>
        <p:grpSpPr>
          <a:xfrm>
            <a:off x="15602397" y="8541112"/>
            <a:ext cx="2685603" cy="562374"/>
            <a:chOff x="0" y="0"/>
            <a:chExt cx="3580805" cy="749832"/>
          </a:xfrm>
        </p:grpSpPr>
        <p:sp>
          <p:nvSpPr>
            <p:cNvPr id="24" name="Freeform 24"/>
            <p:cNvSpPr/>
            <p:nvPr/>
          </p:nvSpPr>
          <p:spPr>
            <a:xfrm>
              <a:off x="0" y="101162"/>
              <a:ext cx="3244284" cy="519543"/>
            </a:xfrm>
            <a:custGeom>
              <a:avLst/>
              <a:gdLst/>
              <a:ahLst/>
              <a:cxnLst/>
              <a:rect l="l" t="t" r="r" b="b"/>
              <a:pathLst>
                <a:path w="3244284" h="519543">
                  <a:moveTo>
                    <a:pt x="0" y="0"/>
                  </a:moveTo>
                  <a:lnTo>
                    <a:pt x="3244284" y="0"/>
                  </a:lnTo>
                  <a:lnTo>
                    <a:pt x="3244284" y="519543"/>
                  </a:lnTo>
                  <a:lnTo>
                    <a:pt x="0" y="519543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5"/>
              <a:stretch>
                <a:fillRect t="-1775" b="-1775"/>
              </a:stretch>
            </a:blipFill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" name="Group 25"/>
            <p:cNvGrpSpPr/>
            <p:nvPr/>
          </p:nvGrpSpPr>
          <p:grpSpPr>
            <a:xfrm>
              <a:off x="0" y="0"/>
              <a:ext cx="3580805" cy="749832"/>
              <a:chOff x="0" y="0"/>
              <a:chExt cx="696261" cy="145799"/>
            </a:xfrm>
          </p:grpSpPr>
          <p:sp>
            <p:nvSpPr>
              <p:cNvPr id="26" name="Freeform 26"/>
              <p:cNvSpPr/>
              <p:nvPr/>
            </p:nvSpPr>
            <p:spPr>
              <a:xfrm>
                <a:off x="0" y="0"/>
                <a:ext cx="696261" cy="145799"/>
              </a:xfrm>
              <a:custGeom>
                <a:avLst/>
                <a:gdLst/>
                <a:ahLst/>
                <a:cxnLst/>
                <a:rect l="l" t="t" r="r" b="b"/>
                <a:pathLst>
                  <a:path w="696261" h="145799">
                    <a:moveTo>
                      <a:pt x="0" y="0"/>
                    </a:moveTo>
                    <a:lnTo>
                      <a:pt x="696261" y="0"/>
                    </a:lnTo>
                    <a:lnTo>
                      <a:pt x="696261" y="145799"/>
                    </a:lnTo>
                    <a:lnTo>
                      <a:pt x="0" y="145799"/>
                    </a:ln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85725" cap="sq">
                <a:solidFill>
                  <a:srgbClr val="EE1C1C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TextBox 27"/>
              <p:cNvSpPr txBox="1"/>
              <p:nvPr/>
            </p:nvSpPr>
            <p:spPr>
              <a:xfrm>
                <a:off x="0" y="-161925"/>
                <a:ext cx="696261" cy="307724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4320"/>
                  </a:lnSpc>
                </a:pPr>
                <a:endParaRPr/>
              </a:p>
            </p:txBody>
          </p:sp>
        </p:grpSp>
      </p:grpSp>
      <p:sp>
        <p:nvSpPr>
          <p:cNvPr id="28" name="TextBox 28"/>
          <p:cNvSpPr txBox="1"/>
          <p:nvPr/>
        </p:nvSpPr>
        <p:spPr>
          <a:xfrm>
            <a:off x="302046" y="1559812"/>
            <a:ext cx="17537633" cy="2986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Costs derived from three main sources: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Work resources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→ engineering teams, integration teams, technicians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Material resources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→ composite materials, batteries, heat pipes, tanks, radiators, etc.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Fixed/variable costs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→ environmental testing, launch integration, software licenses</a:t>
            </a:r>
          </a:p>
          <a:p>
            <a:pPr algn="just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Allocation of resources performed combining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hourly rates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quantities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, and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unit prices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302046" y="4755767"/>
            <a:ext cx="6404054" cy="49768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Highest costs linked to: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Environmental Protection Systems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~221 M€</a:t>
            </a:r>
          </a:p>
          <a:p>
            <a:pPr marL="604519" lvl="1" indent="-302260" algn="just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System Integration &amp; Testing 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~200 M€</a:t>
            </a:r>
          </a:p>
          <a:p>
            <a:pPr marL="302259" lvl="1" algn="just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Estimates affected by uncertainties: technology readiness, testing needs, and potential delays</a:t>
            </a:r>
          </a:p>
          <a:p>
            <a:pPr algn="just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Costs and Duration Comparison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10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901556" y="9771905"/>
            <a:ext cx="6733615" cy="530695"/>
            <a:chOff x="0" y="0"/>
            <a:chExt cx="8978153" cy="7075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465730" y="2647057"/>
            <a:ext cx="7202365" cy="5794018"/>
            <a:chOff x="0" y="0"/>
            <a:chExt cx="9603153" cy="7725358"/>
          </a:xfrm>
        </p:grpSpPr>
        <p:pic>
          <p:nvPicPr>
            <p:cNvPr id="18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914514" y="-914514"/>
              <a:ext cx="10974172" cy="8968228"/>
            </a:xfrm>
            <a:prstGeom prst="rect">
              <a:avLst/>
            </a:prstGeom>
          </p:spPr>
        </p:pic>
        <p:sp>
          <p:nvSpPr>
            <p:cNvPr id="19" name="TextBox 19"/>
            <p:cNvSpPr txBox="1"/>
            <p:nvPr/>
          </p:nvSpPr>
          <p:spPr>
            <a:xfrm>
              <a:off x="398544" y="6892477"/>
              <a:ext cx="3380991" cy="42918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17"/>
                </a:lnSpc>
              </a:pPr>
              <a:r>
                <a:rPr lang="en-US" sz="1869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Mobility system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4572572" y="6860815"/>
              <a:ext cx="5030582" cy="86454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17"/>
                </a:lnSpc>
              </a:pPr>
              <a:r>
                <a:rPr lang="en-US" sz="1869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Communication &amp; Autonomy System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673146" y="3598147"/>
              <a:ext cx="1363861" cy="3289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633"/>
                </a:lnSpc>
              </a:pPr>
              <a:r>
                <a:rPr lang="en-US" sz="1815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121 Mln 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2544261" y="3131207"/>
              <a:ext cx="1363861" cy="3289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633"/>
                </a:lnSpc>
              </a:pPr>
              <a:r>
                <a:rPr lang="en-US" sz="1815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141 Mln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5426870" y="5368320"/>
              <a:ext cx="1363861" cy="3289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633"/>
                </a:lnSpc>
              </a:pPr>
              <a:r>
                <a:rPr lang="en-US" sz="1815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50 Mln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7357346" y="4863907"/>
              <a:ext cx="1363861" cy="3289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just">
                <a:lnSpc>
                  <a:spcPts val="1633"/>
                </a:lnSpc>
              </a:pPr>
              <a:r>
                <a:rPr lang="en-US" sz="1815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71 Mln</a:t>
              </a:r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9405233" y="2624372"/>
            <a:ext cx="7535229" cy="5839387"/>
            <a:chOff x="0" y="0"/>
            <a:chExt cx="10046972" cy="7785849"/>
          </a:xfrm>
        </p:grpSpPr>
        <p:sp>
          <p:nvSpPr>
            <p:cNvPr id="26" name="TextBox 26"/>
            <p:cNvSpPr txBox="1"/>
            <p:nvPr/>
          </p:nvSpPr>
          <p:spPr>
            <a:xfrm>
              <a:off x="0" y="6914329"/>
              <a:ext cx="3411572" cy="8715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40"/>
                </a:lnSpc>
              </a:pPr>
              <a:r>
                <a:rPr lang="en-US" sz="1885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Power system integration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3242522" y="6901023"/>
              <a:ext cx="3411572" cy="4323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40"/>
                </a:lnSpc>
              </a:pPr>
              <a:r>
                <a:rPr lang="en-US" sz="1885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Mobility system</a:t>
              </a:r>
            </a:p>
          </p:txBody>
        </p:sp>
        <p:pic>
          <p:nvPicPr>
            <p:cNvPr id="28" name="Picture 2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588408" y="-922786"/>
              <a:ext cx="11073433" cy="9046462"/>
            </a:xfrm>
            <a:prstGeom prst="rect">
              <a:avLst/>
            </a:prstGeom>
          </p:spPr>
        </p:pic>
        <p:sp>
          <p:nvSpPr>
            <p:cNvPr id="29" name="TextBox 29"/>
            <p:cNvSpPr txBox="1"/>
            <p:nvPr/>
          </p:nvSpPr>
          <p:spPr>
            <a:xfrm>
              <a:off x="6179374" y="6914329"/>
              <a:ext cx="3867597" cy="87151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640"/>
                </a:lnSpc>
              </a:pPr>
              <a:r>
                <a:rPr lang="en-US" sz="1885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System </a:t>
              </a:r>
            </a:p>
            <a:p>
              <a:pPr algn="ctr">
                <a:lnSpc>
                  <a:spcPts val="2640"/>
                </a:lnSpc>
              </a:pPr>
              <a:r>
                <a:rPr lang="en-US" sz="1885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Integration &amp; Testing</a:t>
              </a:r>
            </a:p>
          </p:txBody>
        </p:sp>
      </p:grpSp>
      <p:sp>
        <p:nvSpPr>
          <p:cNvPr id="30" name="TextBox 30"/>
          <p:cNvSpPr txBox="1"/>
          <p:nvPr/>
        </p:nvSpPr>
        <p:spPr>
          <a:xfrm>
            <a:off x="638536" y="1493137"/>
            <a:ext cx="16996635" cy="10020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519"/>
              </a:lnSpc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Semi-Stationary Rover prioritizes stability, internal scientific analysis, and minimal locomotion</a:t>
            </a:r>
          </a:p>
          <a:p>
            <a:pPr algn="just">
              <a:lnSpc>
                <a:spcPts val="2519"/>
              </a:lnSpc>
            </a:pPr>
            <a:endParaRPr lang="en-US" sz="2799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just">
              <a:lnSpc>
                <a:spcPts val="2519"/>
              </a:lnSpc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Transport Rover is optimized for long-distance traversal, autonomy, and logistical flexibility</a:t>
            </a:r>
          </a:p>
        </p:txBody>
      </p:sp>
      <p:sp>
        <p:nvSpPr>
          <p:cNvPr id="31" name="TextBox 31"/>
          <p:cNvSpPr txBox="1"/>
          <p:nvPr/>
        </p:nvSpPr>
        <p:spPr>
          <a:xfrm>
            <a:off x="1556619" y="8706521"/>
            <a:ext cx="15664581" cy="4755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Total cost Semi-Stationary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1.0 BLN €                             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Total cost Transport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1.1 BLN €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58D52D-4533-1B20-7B7B-B2F5EA363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7255FDE-B522-14EC-2CF9-DD8877F15B1A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4C41BCC-F3E5-1871-35B1-DADB5C0BF8D3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CF1A974A-4413-BAF0-B73A-32E8032C1E21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Introduction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07D65A8E-031E-4E65-2268-1E9155EDF061}"/>
              </a:ext>
            </a:extLst>
          </p:cNvPr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4F7CAFF-2825-0C61-02A4-3A92E00007BF}"/>
                </a:ext>
              </a:extLst>
            </p:cNvPr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173588E7-E8D5-2C10-0EF6-2626BA7975E2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319F1FF7-6DDC-2E5E-7D60-C5B939794A63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7CABB114-547E-B6DF-236B-E21CE7D1F066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B8F6EC0A-3927-7B95-392D-985319174CF3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5505F170-34C1-222D-D20C-FF4E232B8DA6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A728481F-4A9F-A0FC-E288-B9D1F680FF9B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95CAD162-CAF1-84AA-A929-83CCE3B2BD00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2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BE1B9270-2B8F-7C4A-67CB-C30A2DFEE5C2}"/>
              </a:ext>
            </a:extLst>
          </p:cNvPr>
          <p:cNvGrpSpPr/>
          <p:nvPr/>
        </p:nvGrpSpPr>
        <p:grpSpPr>
          <a:xfrm>
            <a:off x="10901556" y="9718854"/>
            <a:ext cx="6733615" cy="442354"/>
            <a:chOff x="0" y="0"/>
            <a:chExt cx="8978153" cy="589805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B6351AE8-BDB2-7939-A6A7-44943D6B5AFC}"/>
                </a:ext>
              </a:extLst>
            </p:cNvPr>
            <p:cNvSpPr/>
            <p:nvPr/>
          </p:nvSpPr>
          <p:spPr>
            <a:xfrm>
              <a:off x="0" y="0"/>
              <a:ext cx="8978153" cy="589805"/>
            </a:xfrm>
            <a:custGeom>
              <a:avLst/>
              <a:gdLst/>
              <a:ahLst/>
              <a:cxnLst/>
              <a:rect l="l" t="t" r="r" b="b"/>
              <a:pathLst>
                <a:path w="8978153" h="589805">
                  <a:moveTo>
                    <a:pt x="0" y="0"/>
                  </a:moveTo>
                  <a:lnTo>
                    <a:pt x="8978153" y="0"/>
                  </a:lnTo>
                  <a:lnTo>
                    <a:pt x="8978153" y="589805"/>
                  </a:lnTo>
                  <a:lnTo>
                    <a:pt x="0" y="58980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E7D6CB8F-EB0C-6C5D-0CB0-0D0129D1F360}"/>
                </a:ext>
              </a:extLst>
            </p:cNvPr>
            <p:cNvSpPr txBox="1"/>
            <p:nvPr/>
          </p:nvSpPr>
          <p:spPr>
            <a:xfrm>
              <a:off x="0" y="-19050"/>
              <a:ext cx="8978153" cy="60885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 Project Management Methodologies Applied to a Pressurized Lunar Rover</a:t>
              </a:r>
            </a:p>
          </p:txBody>
        </p:sp>
      </p:grpSp>
      <p:sp>
        <p:nvSpPr>
          <p:cNvPr id="17" name="Freeform 17">
            <a:extLst>
              <a:ext uri="{FF2B5EF4-FFF2-40B4-BE49-F238E27FC236}">
                <a16:creationId xmlns:a16="http://schemas.microsoft.com/office/drawing/2014/main" id="{427544F7-052F-9D03-872F-4375DF9FB44B}"/>
              </a:ext>
            </a:extLst>
          </p:cNvPr>
          <p:cNvSpPr/>
          <p:nvPr/>
        </p:nvSpPr>
        <p:spPr>
          <a:xfrm>
            <a:off x="11501860" y="1281215"/>
            <a:ext cx="3703741" cy="2964366"/>
          </a:xfrm>
          <a:custGeom>
            <a:avLst/>
            <a:gdLst/>
            <a:ahLst/>
            <a:cxnLst/>
            <a:rect l="l" t="t" r="r" b="b"/>
            <a:pathLst>
              <a:path w="3703741" h="2964366">
                <a:moveTo>
                  <a:pt x="0" y="0"/>
                </a:moveTo>
                <a:lnTo>
                  <a:pt x="3703741" y="0"/>
                </a:lnTo>
                <a:lnTo>
                  <a:pt x="3703741" y="2964367"/>
                </a:lnTo>
                <a:lnTo>
                  <a:pt x="0" y="29643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70000"/>
            </a:blip>
            <a:stretch>
              <a:fillRect l="-30426" t="-10660" b="-52636"/>
            </a:stretch>
          </a:blipFill>
          <a:ln>
            <a:noFill/>
          </a:ln>
          <a:effectLst>
            <a:softEdge rad="12700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E7272680-3030-A974-28AE-063169CEAEBB}"/>
              </a:ext>
            </a:extLst>
          </p:cNvPr>
          <p:cNvSpPr/>
          <p:nvPr/>
        </p:nvSpPr>
        <p:spPr>
          <a:xfrm>
            <a:off x="14180029" y="3627953"/>
            <a:ext cx="3754901" cy="2788297"/>
          </a:xfrm>
          <a:custGeom>
            <a:avLst/>
            <a:gdLst/>
            <a:ahLst/>
            <a:cxnLst/>
            <a:rect l="l" t="t" r="r" b="b"/>
            <a:pathLst>
              <a:path w="3754901" h="2788297">
                <a:moveTo>
                  <a:pt x="0" y="0"/>
                </a:moveTo>
                <a:lnTo>
                  <a:pt x="3754901" y="0"/>
                </a:lnTo>
                <a:lnTo>
                  <a:pt x="3754901" y="2788297"/>
                </a:lnTo>
                <a:lnTo>
                  <a:pt x="0" y="278829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80000"/>
            </a:blip>
            <a:stretch>
              <a:fillRect l="-38397" t="-17236" r="-16330"/>
            </a:stretch>
          </a:blipFill>
          <a:effectLst>
            <a:softEdge rad="127000"/>
          </a:effectLst>
        </p:spPr>
        <p:txBody>
          <a:bodyPr/>
          <a:lstStyle/>
          <a:p>
            <a:endParaRPr lang="en-US"/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18B5DFA9-06B9-9955-1F0E-E2A7C8DA35AC}"/>
              </a:ext>
            </a:extLst>
          </p:cNvPr>
          <p:cNvSpPr txBox="1"/>
          <p:nvPr/>
        </p:nvSpPr>
        <p:spPr>
          <a:xfrm>
            <a:off x="302046" y="2573233"/>
            <a:ext cx="10826232" cy="2553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What is a rover?</a:t>
            </a:r>
          </a:p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 rover is a mobile vehicle designed for planetary exploration, enabling scientific activities and mobility on extraterrestrial surfaces.</a:t>
            </a:r>
          </a:p>
          <a:p>
            <a:pPr algn="just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F1F108FA-8E3C-E41E-A457-EC2AD44BCB61}"/>
              </a:ext>
            </a:extLst>
          </p:cNvPr>
          <p:cNvSpPr txBox="1"/>
          <p:nvPr/>
        </p:nvSpPr>
        <p:spPr>
          <a:xfrm>
            <a:off x="11812553" y="4197957"/>
            <a:ext cx="2139156" cy="2690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16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  <a:hlinkClick r:id="rId5"/>
              </a:rPr>
              <a:t>Apollo 15 Lunar Rover</a:t>
            </a:r>
            <a:endParaRPr lang="en-US" sz="1600" i="1" dirty="0">
              <a:solidFill>
                <a:srgbClr val="00284B"/>
              </a:solidFill>
              <a:latin typeface="Poppins Italics"/>
              <a:ea typeface="Poppins Italics"/>
              <a:cs typeface="Poppins Italics"/>
              <a:sym typeface="Poppins Italics"/>
            </a:endParaRPr>
          </a:p>
        </p:txBody>
      </p:sp>
      <p:sp>
        <p:nvSpPr>
          <p:cNvPr id="22" name="TextBox 22">
            <a:extLst>
              <a:ext uri="{FF2B5EF4-FFF2-40B4-BE49-F238E27FC236}">
                <a16:creationId xmlns:a16="http://schemas.microsoft.com/office/drawing/2014/main" id="{0CDA79A9-FE8C-4F3B-8D14-53D830BB0A7F}"/>
              </a:ext>
            </a:extLst>
          </p:cNvPr>
          <p:cNvSpPr txBox="1"/>
          <p:nvPr/>
        </p:nvSpPr>
        <p:spPr>
          <a:xfrm>
            <a:off x="15553617" y="6387675"/>
            <a:ext cx="2761018" cy="26904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16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  <a:hlinkClick r:id="rId6"/>
              </a:rPr>
              <a:t>Perseverance Mars rover</a:t>
            </a:r>
            <a:endParaRPr lang="en-US" sz="1600" i="1" dirty="0">
              <a:solidFill>
                <a:srgbClr val="00284B"/>
              </a:solidFill>
              <a:latin typeface="Poppins Italics"/>
              <a:ea typeface="Poppins Italics"/>
              <a:cs typeface="Poppins Italics"/>
              <a:sym typeface="Poppins Italics"/>
            </a:endParaRPr>
          </a:p>
        </p:txBody>
      </p:sp>
      <p:pic>
        <p:nvPicPr>
          <p:cNvPr id="26" name="Graphic 25" descr="Link outline">
            <a:extLst>
              <a:ext uri="{FF2B5EF4-FFF2-40B4-BE49-F238E27FC236}">
                <a16:creationId xmlns:a16="http://schemas.microsoft.com/office/drawing/2014/main" id="{74A58B6B-3BBA-9B12-585D-7B0C553339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500772" y="4181158"/>
            <a:ext cx="324906" cy="324906"/>
          </a:xfrm>
          <a:prstGeom prst="rect">
            <a:avLst/>
          </a:prstGeom>
        </p:spPr>
      </p:pic>
      <p:pic>
        <p:nvPicPr>
          <p:cNvPr id="27" name="Graphic 26" descr="Link outline">
            <a:extLst>
              <a:ext uri="{FF2B5EF4-FFF2-40B4-BE49-F238E27FC236}">
                <a16:creationId xmlns:a16="http://schemas.microsoft.com/office/drawing/2014/main" id="{2D26B630-872D-79D3-EB24-F5ACEBC508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5391164" y="6362700"/>
            <a:ext cx="324906" cy="324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479869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Risk Analysis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11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638536" y="2298625"/>
            <a:ext cx="16957254" cy="4819496"/>
            <a:chOff x="0" y="0"/>
            <a:chExt cx="22609672" cy="6425994"/>
          </a:xfrm>
        </p:grpSpPr>
        <p:sp>
          <p:nvSpPr>
            <p:cNvPr id="21" name="TextBox 21"/>
            <p:cNvSpPr txBox="1"/>
            <p:nvPr/>
          </p:nvSpPr>
          <p:spPr>
            <a:xfrm>
              <a:off x="790366" y="-46024"/>
              <a:ext cx="12013624" cy="16145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2425"/>
                </a:lnSpc>
              </a:pPr>
              <a:r>
                <a:rPr lang="en-US" sz="1732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Abbreviations:</a:t>
              </a:r>
            </a:p>
            <a:p>
              <a:pPr algn="r">
                <a:lnSpc>
                  <a:spcPts val="2425"/>
                </a:lnSpc>
              </a:pPr>
              <a:r>
                <a:rPr lang="en-US" sz="1732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Prob.</a:t>
              </a:r>
              <a:r>
                <a:rPr lang="en-US" sz="1732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 = Probability,</a:t>
              </a:r>
              <a:r>
                <a:rPr lang="en-US" sz="1732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 Imp.</a:t>
              </a:r>
              <a:r>
                <a:rPr lang="en-US" sz="1732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 = Impact, </a:t>
              </a:r>
              <a:r>
                <a:rPr lang="en-US" sz="1732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Sev.</a:t>
              </a:r>
              <a:r>
                <a:rPr lang="en-US" sz="1732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 = </a:t>
              </a:r>
              <a:r>
                <a:rPr lang="en-US" sz="1732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Severity (Prob. × Impact)</a:t>
              </a:r>
            </a:p>
            <a:p>
              <a:pPr algn="r">
                <a:lnSpc>
                  <a:spcPts val="2425"/>
                </a:lnSpc>
              </a:pPr>
              <a:r>
                <a:rPr lang="en-US" sz="1732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BM </a:t>
              </a:r>
              <a:r>
                <a:rPr lang="en-US" sz="1732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= Before Mitigation, </a:t>
              </a:r>
              <a:r>
                <a:rPr lang="en-US" sz="1732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AM </a:t>
              </a:r>
              <a:r>
                <a:rPr lang="en-US" sz="1732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= After Mitigation</a:t>
              </a:r>
            </a:p>
            <a:p>
              <a:pPr algn="r">
                <a:lnSpc>
                  <a:spcPts val="2425"/>
                </a:lnSpc>
              </a:pPr>
              <a:endParaRPr lang="en-US" sz="1732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aphicFrame>
        <p:nvGraphicFramePr>
          <p:cNvPr id="18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89361"/>
              </p:ext>
            </p:extLst>
          </p:nvPr>
        </p:nvGraphicFramePr>
        <p:xfrm>
          <a:off x="608830" y="3215111"/>
          <a:ext cx="16979777" cy="3891431"/>
        </p:xfrm>
        <a:graphic>
          <a:graphicData uri="http://schemas.openxmlformats.org/drawingml/2006/table">
            <a:tbl>
              <a:tblPr/>
              <a:tblGrid>
                <a:gridCol w="17109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1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59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54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94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90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854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94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3901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51239"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ID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Category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Risk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Prob.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Imp.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Sev.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Prob.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Imp.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Sev.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0064"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R-R-10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Rover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Dust infiltration into mechanisms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A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6F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20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A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4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80064"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R-SC-1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Supply chain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Critical component unavailability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A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4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A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16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9A6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4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0064"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R-R-1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dirty="0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Rover</a:t>
                      </a:r>
                      <a:endParaRPr lang="en-US" sz="1100" dirty="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>
                          <a:solidFill>
                            <a:srgbClr val="000000"/>
                          </a:solidFill>
                          <a:latin typeface="Poppins"/>
                          <a:ea typeface="Poppins"/>
                          <a:cs typeface="Poppins"/>
                          <a:sym typeface="Poppins"/>
                        </a:rPr>
                        <a:t>Mobility system mulfunction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4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5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6F6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15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4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2</a:t>
                      </a:r>
                      <a:endParaRPr lang="en-US" sz="1100" dirty="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3</a:t>
                      </a:r>
                      <a:endParaRPr lang="en-US" sz="110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B46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356"/>
                        </a:lnSpc>
                        <a:defRPr/>
                      </a:pPr>
                      <a:r>
                        <a:rPr lang="en-US" sz="2397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6</a:t>
                      </a:r>
                      <a:endParaRPr lang="en-US" sz="1100" dirty="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9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76824"/>
              </p:ext>
            </p:extLst>
          </p:nvPr>
        </p:nvGraphicFramePr>
        <p:xfrm>
          <a:off x="10363200" y="2293708"/>
          <a:ext cx="3616271" cy="921403"/>
        </p:xfrm>
        <a:graphic>
          <a:graphicData uri="http://schemas.openxmlformats.org/drawingml/2006/table">
            <a:tbl>
              <a:tblPr/>
              <a:tblGrid>
                <a:gridCol w="36162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21403"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BM</a:t>
                      </a:r>
                      <a:endParaRPr lang="en-US" sz="1100" dirty="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0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731506"/>
              </p:ext>
            </p:extLst>
          </p:nvPr>
        </p:nvGraphicFramePr>
        <p:xfrm>
          <a:off x="13979471" y="2293708"/>
          <a:ext cx="3609136" cy="921403"/>
        </p:xfrm>
        <a:graphic>
          <a:graphicData uri="http://schemas.openxmlformats.org/drawingml/2006/table">
            <a:tbl>
              <a:tblPr/>
              <a:tblGrid>
                <a:gridCol w="3609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21403">
                <a:tc>
                  <a:txBody>
                    <a:bodyPr/>
                    <a:lstStyle/>
                    <a:p>
                      <a:pPr algn="ctr">
                        <a:lnSpc>
                          <a:spcPts val="3224"/>
                        </a:lnSpc>
                        <a:defRPr/>
                      </a:pPr>
                      <a:r>
                        <a:rPr lang="en-US" sz="2303" b="1" dirty="0">
                          <a:solidFill>
                            <a:srgbClr val="000000"/>
                          </a:solidFill>
                          <a:latin typeface="Poppins Bold"/>
                          <a:ea typeface="Poppins Bold"/>
                          <a:cs typeface="Poppins Bold"/>
                          <a:sym typeface="Poppins Bold"/>
                        </a:rPr>
                        <a:t>AM</a:t>
                      </a:r>
                      <a:endParaRPr lang="en-US" sz="1100" dirty="0"/>
                    </a:p>
                  </a:txBody>
                  <a:tcPr marL="169038" marR="169038" marT="169038" marB="169038" anchor="ctr">
                    <a:lnL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3808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" name="TextBox 22"/>
          <p:cNvSpPr txBox="1"/>
          <p:nvPr/>
        </p:nvSpPr>
        <p:spPr>
          <a:xfrm>
            <a:off x="302046" y="7280274"/>
            <a:ext cx="15552344" cy="19958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The severity values are significantly educed after applying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mitigation measures: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Disable affected components and rely on redundant or manual alternatives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Use pre-qualified substitutes or adjust integration schedule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Use alternate route planning or limited-range fallback mode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02046" y="1356995"/>
            <a:ext cx="15552344" cy="5099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Among all identified risks, these three represent the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highest severity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values:</a:t>
            </a: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 Quality Analysis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12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-234484" y="657076"/>
            <a:ext cx="9062789" cy="5508111"/>
            <a:chOff x="-949775" y="-1006977"/>
            <a:chExt cx="12083719" cy="7344149"/>
          </a:xfrm>
        </p:grpSpPr>
        <p:pic>
          <p:nvPicPr>
            <p:cNvPr id="15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949775" y="-1006977"/>
              <a:ext cx="12083719" cy="7344149"/>
            </a:xfrm>
            <a:prstGeom prst="rect">
              <a:avLst/>
            </a:prstGeom>
          </p:spPr>
        </p:pic>
        <p:sp>
          <p:nvSpPr>
            <p:cNvPr id="16" name="TextBox 16"/>
            <p:cNvSpPr txBox="1"/>
            <p:nvPr/>
          </p:nvSpPr>
          <p:spPr>
            <a:xfrm>
              <a:off x="0" y="5149399"/>
              <a:ext cx="1361594" cy="3797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19"/>
                </a:lnSpc>
              </a:pPr>
              <a:r>
                <a:rPr lang="en-US" sz="1999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Sensors        </a:t>
              </a:r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2096318" y="5149399"/>
              <a:ext cx="1151202" cy="3797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19"/>
                </a:lnSpc>
              </a:pPr>
              <a:r>
                <a:rPr lang="en-US" sz="1999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Motors</a:t>
              </a:r>
            </a:p>
          </p:txBody>
        </p:sp>
        <p:sp>
          <p:nvSpPr>
            <p:cNvPr id="18" name="TextBox 18"/>
            <p:cNvSpPr txBox="1"/>
            <p:nvPr/>
          </p:nvSpPr>
          <p:spPr>
            <a:xfrm>
              <a:off x="3711575" y="5149399"/>
              <a:ext cx="1837928" cy="6972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19"/>
                </a:lnSpc>
              </a:pPr>
              <a:r>
                <a:rPr lang="en-US" sz="1999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Navigation</a:t>
              </a:r>
            </a:p>
            <a:p>
              <a:pPr algn="ctr">
                <a:lnSpc>
                  <a:spcPts val="1919"/>
                </a:lnSpc>
              </a:pPr>
              <a:r>
                <a:rPr lang="en-US" sz="1999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software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6779671" y="5149399"/>
              <a:ext cx="1376452" cy="33932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1919"/>
                </a:lnSpc>
              </a:pPr>
              <a:r>
                <a:rPr lang="en-US" sz="1999" dirty="0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Shelters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8809441" y="5149400"/>
              <a:ext cx="1627828" cy="339324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1919"/>
                </a:lnSpc>
              </a:pPr>
              <a:r>
                <a:rPr lang="en-US" sz="1999" dirty="0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EVA seals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9876360" y="4267201"/>
            <a:ext cx="8784007" cy="5664353"/>
            <a:chOff x="-976001" y="-976001"/>
            <a:chExt cx="11712008" cy="7552472"/>
          </a:xfrm>
        </p:grpSpPr>
        <p:pic>
          <p:nvPicPr>
            <p:cNvPr id="25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976001" y="-976001"/>
              <a:ext cx="11712008" cy="7552472"/>
            </a:xfrm>
            <a:prstGeom prst="rect">
              <a:avLst/>
            </a:prstGeom>
          </p:spPr>
        </p:pic>
        <p:sp>
          <p:nvSpPr>
            <p:cNvPr id="26" name="TextBox 26"/>
            <p:cNvSpPr txBox="1"/>
            <p:nvPr/>
          </p:nvSpPr>
          <p:spPr>
            <a:xfrm>
              <a:off x="307427" y="5456968"/>
              <a:ext cx="1412743" cy="3797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20"/>
                </a:lnSpc>
              </a:pPr>
              <a:r>
                <a:rPr lang="en-US" sz="2000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Sensors </a:t>
              </a: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2407690" y="5456968"/>
              <a:ext cx="1151467" cy="3797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20"/>
                </a:lnSpc>
              </a:pPr>
              <a:r>
                <a:rPr lang="en-US" sz="2000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Motors</a:t>
              </a: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4010081" y="5456968"/>
              <a:ext cx="1838325" cy="69723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920"/>
                </a:lnSpc>
              </a:pPr>
              <a:r>
                <a:rPr lang="en-US" sz="2000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Navigation</a:t>
              </a:r>
            </a:p>
            <a:p>
              <a:pPr algn="ctr">
                <a:lnSpc>
                  <a:spcPts val="1920"/>
                </a:lnSpc>
              </a:pPr>
              <a:r>
                <a:rPr lang="en-US" sz="2000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software</a:t>
              </a: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6048878" y="5456968"/>
              <a:ext cx="1447440" cy="33940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1920"/>
                </a:lnSpc>
              </a:pPr>
              <a:r>
                <a:rPr lang="en-US" sz="2000" dirty="0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Shelters</a:t>
              </a: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7980747" y="5456969"/>
              <a:ext cx="1649169" cy="33940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1920"/>
                </a:lnSpc>
              </a:pPr>
              <a:r>
                <a:rPr lang="en-US" sz="2000" dirty="0">
                  <a:solidFill>
                    <a:srgbClr val="00284B"/>
                  </a:solidFill>
                  <a:latin typeface="Poppins"/>
                  <a:ea typeface="Poppins"/>
                  <a:cs typeface="Poppins"/>
                  <a:sym typeface="Poppins"/>
                </a:rPr>
                <a:t>EVA seals</a:t>
              </a:r>
            </a:p>
          </p:txBody>
        </p:sp>
      </p:grpSp>
      <p:sp>
        <p:nvSpPr>
          <p:cNvPr id="31" name="TextBox 31"/>
          <p:cNvSpPr txBox="1"/>
          <p:nvPr/>
        </p:nvSpPr>
        <p:spPr>
          <a:xfrm>
            <a:off x="302046" y="5913181"/>
            <a:ext cx="10248727" cy="34817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Sensors → covers and self-cleaning system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Motors → thermal shielding and dust-proof housings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Navigation software → runtime recovery protocols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Shelters → periodic testing and water used as passive protection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EVA seals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→ dust-resistant materials and alarm for rapid isolation</a:t>
            </a:r>
          </a:p>
        </p:txBody>
      </p:sp>
      <p:sp>
        <p:nvSpPr>
          <p:cNvPr id="32" name="TextBox 32"/>
          <p:cNvSpPr txBox="1"/>
          <p:nvPr/>
        </p:nvSpPr>
        <p:spPr>
          <a:xfrm>
            <a:off x="8968818" y="1359787"/>
            <a:ext cx="9144000" cy="29864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RPN = Severity × Occurrence × Detection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Severity (S): seriousness of the failure’s effect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Occurrence (O): likelihood of the failure happening</a:t>
            </a:r>
          </a:p>
          <a:p>
            <a:pPr marL="604519" lvl="1" indent="-302260" algn="l">
              <a:lnSpc>
                <a:spcPts val="3919"/>
              </a:lnSpc>
              <a:buFont typeface="Arial"/>
              <a:buChar char="•"/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Detection (D): likelihood that the failure is not detected before causing problems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2176FEC-5A1B-1646-72ED-5AA490E15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B2324B7-5CAB-BD2C-46A7-A748D266AB07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50B23725-5772-CF33-5457-6824F111BD8A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83B1DD4-EE1F-50A2-4B69-B2ED749FF2D9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 dirty="0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Conclusions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727A602F-6BD6-AC2D-0716-4842F7F9178B}"/>
              </a:ext>
            </a:extLst>
          </p:cNvPr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2BDD27C2-8FAB-57F3-F5F0-6D17E9DC5E1B}"/>
                </a:ext>
              </a:extLst>
            </p:cNvPr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06AB60D6-A888-2C6D-0D89-A3AAF67B753F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FFF93ABB-10D0-4997-2FA6-665A2F742B95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E8A8E55D-0CE5-A3A6-508D-80EEF919F420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278FED95-1962-FB00-0C28-93E2C3D4C6A7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B120C3BC-E996-CC13-24D3-C835CD689EE6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ED0B89B8-4F88-F803-9F10-D8EC3F3E68CA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53C3754D-D2D1-42DA-0355-6EC47C73494A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13</a:t>
              </a:r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6D2A7004-4091-DA18-FD8C-BFF9CFEC44C7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CE9180E3-7853-EC03-8404-09F08BC0A114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AFADC77C-2A31-4D76-735D-BAEDB8C1D1F1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D6F05D7-F101-CD3D-08D6-736EFE3DAE4D}"/>
              </a:ext>
            </a:extLst>
          </p:cNvPr>
          <p:cNvSpPr/>
          <p:nvPr/>
        </p:nvSpPr>
        <p:spPr>
          <a:xfrm>
            <a:off x="1143014" y="1333500"/>
            <a:ext cx="7696186" cy="4191000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Rover Semi-Stationary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1.0 BLN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€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→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simpler, cost-effective, lower risks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Rover Transport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1.1 BLN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€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→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higher range &amp; autonomy, but greater cost and complexity</a:t>
            </a:r>
          </a:p>
        </p:txBody>
      </p:sp>
      <p:sp>
        <p:nvSpPr>
          <p:cNvPr id="31" name="Rectangle: Top Corners Rounded 30">
            <a:extLst>
              <a:ext uri="{FF2B5EF4-FFF2-40B4-BE49-F238E27FC236}">
                <a16:creationId xmlns:a16="http://schemas.microsoft.com/office/drawing/2014/main" id="{222936EF-BD93-9D9D-BFF5-73C9DCB46A2E}"/>
              </a:ext>
            </a:extLst>
          </p:cNvPr>
          <p:cNvSpPr/>
          <p:nvPr/>
        </p:nvSpPr>
        <p:spPr>
          <a:xfrm>
            <a:off x="1143010" y="1333500"/>
            <a:ext cx="7696189" cy="8752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Semi-Stationary</a:t>
            </a:r>
            <a:r>
              <a:rPr lang="en-US" sz="28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vs </a:t>
            </a:r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Transport</a:t>
            </a:r>
          </a:p>
        </p:txBody>
      </p:sp>
    </p:spTree>
    <p:extLst>
      <p:ext uri="{BB962C8B-B14F-4D97-AF65-F5344CB8AC3E}">
        <p14:creationId xmlns:p14="http://schemas.microsoft.com/office/powerpoint/2010/main" val="982713521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AF5EAE-39AA-DA8F-9C46-1E4F0AD03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F49A521E-F5B6-7CDC-8D61-D0CE57F99BCC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F9E103E-823E-1544-D747-EA0B21ED5F6F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29B1D3B-2DE9-CD3F-64CC-680E2D16C741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 dirty="0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Conclusions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510E43D1-485F-2B79-C386-3DB85E902652}"/>
              </a:ext>
            </a:extLst>
          </p:cNvPr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A2BA598-1E34-92A1-FF7E-2A445BC934FA}"/>
                </a:ext>
              </a:extLst>
            </p:cNvPr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090678F-516F-6F05-0BC3-FACE9D12323E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2D7C387D-CE99-0ECF-22A2-CED42DA30122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C4DBF707-4330-7D34-E467-E8C6739F15A6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2E6627D2-A566-6A00-1786-5D5A29005364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8C50F2B9-22C9-068D-DCBE-920A4FCF5E63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793A3EF-5203-69D4-574B-B5E88B1970DC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9BE11060-7B1D-CF0F-E988-D92261627DE7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13</a:t>
              </a:r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C1645638-CEA2-0FD8-D144-C068691FCC84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BC2CB8BE-BA97-4530-A79B-79B41FFF3200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9B04E1D1-0D70-ECB0-D235-055AA43AEF34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992FA7B2-E1E4-1165-6262-DBFADEF41BAF}"/>
              </a:ext>
            </a:extLst>
          </p:cNvPr>
          <p:cNvSpPr/>
          <p:nvPr/>
        </p:nvSpPr>
        <p:spPr>
          <a:xfrm>
            <a:off x="1143014" y="1333500"/>
            <a:ext cx="7696186" cy="4075280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Rover Semi-Stationary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1.0 BLN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€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→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simpler, cost-effective, lower risks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Rover Transport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1.1 BLN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€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→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higher range &amp; autonomy, but greater cost and complexity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E706F31-F9C6-BFB5-77DF-D4EB1A0BB3FC}"/>
              </a:ext>
            </a:extLst>
          </p:cNvPr>
          <p:cNvSpPr/>
          <p:nvPr/>
        </p:nvSpPr>
        <p:spPr>
          <a:xfrm>
            <a:off x="9668535" y="1333499"/>
            <a:ext cx="7696189" cy="4075279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Risk Mitigation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: High-severity risks up to 20 reduced to medium/low levels,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~50% improvement</a:t>
            </a:r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Quality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(FMECA)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improved by 50–65%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; some components reduced to negligible risk</a:t>
            </a:r>
          </a:p>
        </p:txBody>
      </p:sp>
      <p:sp>
        <p:nvSpPr>
          <p:cNvPr id="31" name="Rectangle: Top Corners Rounded 30">
            <a:extLst>
              <a:ext uri="{FF2B5EF4-FFF2-40B4-BE49-F238E27FC236}">
                <a16:creationId xmlns:a16="http://schemas.microsoft.com/office/drawing/2014/main" id="{5C5D3D3E-B69A-2A83-95D1-439209EA0CE7}"/>
              </a:ext>
            </a:extLst>
          </p:cNvPr>
          <p:cNvSpPr/>
          <p:nvPr/>
        </p:nvSpPr>
        <p:spPr>
          <a:xfrm>
            <a:off x="1143010" y="1333500"/>
            <a:ext cx="7696189" cy="8752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Semi-Stationary</a:t>
            </a:r>
            <a:r>
              <a:rPr lang="en-US" sz="28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vs </a:t>
            </a:r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Transport</a:t>
            </a:r>
          </a:p>
        </p:txBody>
      </p:sp>
      <p:sp>
        <p:nvSpPr>
          <p:cNvPr id="34" name="Rectangle: Top Corners Rounded 33">
            <a:extLst>
              <a:ext uri="{FF2B5EF4-FFF2-40B4-BE49-F238E27FC236}">
                <a16:creationId xmlns:a16="http://schemas.microsoft.com/office/drawing/2014/main" id="{30034AC0-5E96-E97E-2578-78448A86C4A4}"/>
              </a:ext>
            </a:extLst>
          </p:cNvPr>
          <p:cNvSpPr/>
          <p:nvPr/>
        </p:nvSpPr>
        <p:spPr>
          <a:xfrm>
            <a:off x="9668537" y="1333500"/>
            <a:ext cx="7696189" cy="8752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Risk and Quality results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5DFCD5E-FA1C-8A07-A8CD-4F449F54936A}"/>
              </a:ext>
            </a:extLst>
          </p:cNvPr>
          <p:cNvSpPr/>
          <p:nvPr/>
        </p:nvSpPr>
        <p:spPr>
          <a:xfrm>
            <a:off x="990604" y="1257300"/>
            <a:ext cx="8000996" cy="4253372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021690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45A0496-4C15-384F-B5FC-9361F06240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13453787-F56B-BD5A-993F-A433D7B24A07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97A3407B-65B7-F9DF-9B63-0E062124B603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6DADBDA-948C-56D6-4315-91971C04DE00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 dirty="0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Conclusions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C952BE76-F626-8BE9-1DD9-F2465CF25998}"/>
              </a:ext>
            </a:extLst>
          </p:cNvPr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EF08E6C2-595E-6E52-4B3D-70254BF32CC0}"/>
                </a:ext>
              </a:extLst>
            </p:cNvPr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8A1299AD-972D-1A97-5885-6BF5CDBF4E0D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E06201D3-05E4-EE20-A545-86B8EEEA41BC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07B0D322-6FDD-D426-EFFA-A46299D4C162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9B185DFC-F514-4233-3492-B5FB84DBDD35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54B45C0D-C0FA-5C58-2776-CB85CEACA83E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5E728DB0-3746-517B-0A3C-03D0099CD593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53602EAB-FBBD-91D0-134D-BE6C14FB3EA4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13</a:t>
              </a:r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9246053B-A9A6-2940-2A56-E4323A96D196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B13D8E48-CAEA-3B01-A523-C58EA6017FBF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AAE0CA22-4BE1-2DE0-7D97-4F3A6F86F09F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587F2FC-EE09-98A3-1C93-EB11F2BBC904}"/>
              </a:ext>
            </a:extLst>
          </p:cNvPr>
          <p:cNvSpPr/>
          <p:nvPr/>
        </p:nvSpPr>
        <p:spPr>
          <a:xfrm>
            <a:off x="1143014" y="1333500"/>
            <a:ext cx="7696186" cy="3998231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Rover Semi-Stationary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1.0 BLN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€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→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simpler, cost-effective, lower risks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Rover Transport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1.1 BLN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€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→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higher range &amp; autonomy, but greater cost and complexity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D20C4872-0C1E-B6A5-AC6C-006B5BBB1D41}"/>
              </a:ext>
            </a:extLst>
          </p:cNvPr>
          <p:cNvSpPr/>
          <p:nvPr/>
        </p:nvSpPr>
        <p:spPr>
          <a:xfrm>
            <a:off x="9668535" y="1333501"/>
            <a:ext cx="7696189" cy="3998230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Risk Mitigation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: High-severity risks up to 20 reduced to medium/low levels,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~50% improvement</a:t>
            </a:r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Quality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(FMECA)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improved by 50–65%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; some components reduced to negligible risk</a:t>
            </a:r>
          </a:p>
        </p:txBody>
      </p:sp>
      <p:sp>
        <p:nvSpPr>
          <p:cNvPr id="31" name="Rectangle: Top Corners Rounded 30">
            <a:extLst>
              <a:ext uri="{FF2B5EF4-FFF2-40B4-BE49-F238E27FC236}">
                <a16:creationId xmlns:a16="http://schemas.microsoft.com/office/drawing/2014/main" id="{25AF80F0-0578-A497-58C9-78575D6712CD}"/>
              </a:ext>
            </a:extLst>
          </p:cNvPr>
          <p:cNvSpPr/>
          <p:nvPr/>
        </p:nvSpPr>
        <p:spPr>
          <a:xfrm>
            <a:off x="1143010" y="1333501"/>
            <a:ext cx="7696189" cy="8752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Semi-Stationary</a:t>
            </a:r>
            <a:r>
              <a:rPr lang="en-US" sz="28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vs </a:t>
            </a:r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Transport</a:t>
            </a:r>
          </a:p>
        </p:txBody>
      </p:sp>
      <p:sp>
        <p:nvSpPr>
          <p:cNvPr id="34" name="Rectangle: Top Corners Rounded 33">
            <a:extLst>
              <a:ext uri="{FF2B5EF4-FFF2-40B4-BE49-F238E27FC236}">
                <a16:creationId xmlns:a16="http://schemas.microsoft.com/office/drawing/2014/main" id="{F6F71662-B520-969E-AD94-445C7A7FFDBC}"/>
              </a:ext>
            </a:extLst>
          </p:cNvPr>
          <p:cNvSpPr/>
          <p:nvPr/>
        </p:nvSpPr>
        <p:spPr>
          <a:xfrm>
            <a:off x="9668537" y="1333501"/>
            <a:ext cx="7696189" cy="8752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Risk and Quality results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314E455-2B42-AB2C-F1D5-FBF3C5CB9D41}"/>
              </a:ext>
            </a:extLst>
          </p:cNvPr>
          <p:cNvSpPr/>
          <p:nvPr/>
        </p:nvSpPr>
        <p:spPr>
          <a:xfrm>
            <a:off x="1143010" y="5454458"/>
            <a:ext cx="7696189" cy="4061714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Mobility 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(reduction of ~55%),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power 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(improvement of over 80–90%),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life support 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(risks to the low zone)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Economic view: ambitious missions must justify their costs with clear returns</a:t>
            </a:r>
            <a:endParaRPr lang="en-US" sz="2800" dirty="0"/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C56C461A-7D83-1D6E-022B-9A9680FB0410}"/>
              </a:ext>
            </a:extLst>
          </p:cNvPr>
          <p:cNvSpPr/>
          <p:nvPr/>
        </p:nvSpPr>
        <p:spPr>
          <a:xfrm>
            <a:off x="1143012" y="5454459"/>
            <a:ext cx="7696189" cy="84946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Critical subsystems and cost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E393B2F-F879-9B0B-8372-D4A98AA0CFE2}"/>
              </a:ext>
            </a:extLst>
          </p:cNvPr>
          <p:cNvSpPr/>
          <p:nvPr/>
        </p:nvSpPr>
        <p:spPr>
          <a:xfrm>
            <a:off x="883880" y="1333500"/>
            <a:ext cx="16711897" cy="4010390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92082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D7A74E-B6B2-B196-8677-996E95426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B28626D7-E117-D40D-930A-F7118FA260BC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471E9AD1-E235-E804-85B1-F9505EBC154D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E1329CE-328D-616B-2709-D309F49A90F4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 dirty="0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Conclusions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B29CA8E5-EA78-BD13-3EF1-F68ECAB9A6A6}"/>
              </a:ext>
            </a:extLst>
          </p:cNvPr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8B7CF0A9-643E-DB43-69BF-A3C593EE4919}"/>
                </a:ext>
              </a:extLst>
            </p:cNvPr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4C722BA9-D0B6-34CA-2999-D56A4E732A28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525F9BF-01C5-EC8E-0BA7-11D6CA6DA528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A26F1575-4B9A-C256-618B-DDD6CF6B2CFA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38845DBF-D32C-4A7B-8C76-EC8A72475C72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642FB014-3F84-C5AF-4DCD-F11BC221370A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B58FF04D-ED26-EE2C-DA23-CAED16150D31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631620DE-5049-6EA5-80DD-8F6D36F7A91F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13</a:t>
              </a:r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8A4227D2-F5C6-82FF-C277-025D73AD2513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B02C5011-4261-EFB0-34C2-3D970FAAABA0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15292BD9-CD68-925F-4B8F-4F2774FCA3F9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D02D834E-DB5B-3187-1452-7DAD4A6AC881}"/>
              </a:ext>
            </a:extLst>
          </p:cNvPr>
          <p:cNvSpPr/>
          <p:nvPr/>
        </p:nvSpPr>
        <p:spPr>
          <a:xfrm>
            <a:off x="1143014" y="1333499"/>
            <a:ext cx="7696186" cy="3972931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Rover Semi-Stationary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1.0 BLN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€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→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simpler, cost-effective, lower risks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Rover Transport (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~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1.1 BLN </a:t>
            </a:r>
            <a:r>
              <a:rPr lang="en-US" sz="2799" b="1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€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)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→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higher range &amp; autonomy, but greater cost and complexity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A4B3D89-29D8-2653-DF40-C3B5B72666C1}"/>
              </a:ext>
            </a:extLst>
          </p:cNvPr>
          <p:cNvSpPr/>
          <p:nvPr/>
        </p:nvSpPr>
        <p:spPr>
          <a:xfrm>
            <a:off x="9668535" y="1333499"/>
            <a:ext cx="7696189" cy="3972931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Risk Mitigation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: High-severity risks up to 20 reduced to medium/low levels,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~50% improvement</a:t>
            </a:r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Quality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(FMECA)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improved by 50–65%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; some components reduced to negligible risk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3F4F8273-254F-7FC1-B7F8-3CB76771DB6E}"/>
              </a:ext>
            </a:extLst>
          </p:cNvPr>
          <p:cNvSpPr/>
          <p:nvPr/>
        </p:nvSpPr>
        <p:spPr>
          <a:xfrm>
            <a:off x="9677400" y="5568441"/>
            <a:ext cx="7696188" cy="3918459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PM a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decision-making enabler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WBS, CPM, RBS, FMECA: essential from the earliest planning stages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Lunar exploration 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  <a:sym typeface="Wingdings" panose="05000000000000000000" pitchFamily="2" charset="2"/>
              </a:rPr>
              <a:t> 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engineering innovation and managerial discipline</a:t>
            </a:r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1" name="Rectangle: Top Corners Rounded 30">
            <a:extLst>
              <a:ext uri="{FF2B5EF4-FFF2-40B4-BE49-F238E27FC236}">
                <a16:creationId xmlns:a16="http://schemas.microsoft.com/office/drawing/2014/main" id="{46B8B4FC-7A96-E316-5F5A-4560CD430E4D}"/>
              </a:ext>
            </a:extLst>
          </p:cNvPr>
          <p:cNvSpPr/>
          <p:nvPr/>
        </p:nvSpPr>
        <p:spPr>
          <a:xfrm>
            <a:off x="1143010" y="1333500"/>
            <a:ext cx="7696189" cy="8752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Semi-Stationary</a:t>
            </a:r>
            <a:r>
              <a:rPr lang="en-US" sz="2800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vs </a:t>
            </a:r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Transport</a:t>
            </a:r>
          </a:p>
        </p:txBody>
      </p:sp>
      <p:sp>
        <p:nvSpPr>
          <p:cNvPr id="34" name="Rectangle: Top Corners Rounded 33">
            <a:extLst>
              <a:ext uri="{FF2B5EF4-FFF2-40B4-BE49-F238E27FC236}">
                <a16:creationId xmlns:a16="http://schemas.microsoft.com/office/drawing/2014/main" id="{71DF5066-362C-FACA-02CF-D57045A891DF}"/>
              </a:ext>
            </a:extLst>
          </p:cNvPr>
          <p:cNvSpPr/>
          <p:nvPr/>
        </p:nvSpPr>
        <p:spPr>
          <a:xfrm>
            <a:off x="9668537" y="1333500"/>
            <a:ext cx="7696189" cy="875213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Risk and Quality results</a:t>
            </a:r>
          </a:p>
        </p:txBody>
      </p:sp>
      <p:sp>
        <p:nvSpPr>
          <p:cNvPr id="35" name="Rectangle: Top Corners Rounded 34">
            <a:extLst>
              <a:ext uri="{FF2B5EF4-FFF2-40B4-BE49-F238E27FC236}">
                <a16:creationId xmlns:a16="http://schemas.microsoft.com/office/drawing/2014/main" id="{EE1B9556-1AE3-5FF3-D317-5C16B7F94517}"/>
              </a:ext>
            </a:extLst>
          </p:cNvPr>
          <p:cNvSpPr/>
          <p:nvPr/>
        </p:nvSpPr>
        <p:spPr>
          <a:xfrm>
            <a:off x="9677403" y="5523197"/>
            <a:ext cx="7696189" cy="940132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Strategic Role of PM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133F3C2-7EAB-58BA-CC01-05323CEFF975}"/>
              </a:ext>
            </a:extLst>
          </p:cNvPr>
          <p:cNvSpPr/>
          <p:nvPr/>
        </p:nvSpPr>
        <p:spPr>
          <a:xfrm>
            <a:off x="1143010" y="5448300"/>
            <a:ext cx="7696189" cy="4039905"/>
          </a:xfrm>
          <a:prstGeom prst="roundRect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US" sz="2800" dirty="0">
              <a:solidFill>
                <a:srgbClr val="00284B"/>
              </a:solidFill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Mobility 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(reduction of ~55%; ),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power 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(improvement of over 80–90% ),</a:t>
            </a:r>
            <a:r>
              <a:rPr lang="en-US" sz="2800" b="1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life support </a:t>
            </a: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(risks to the low zone)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284B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Economic view: ambitious missions must justify their costs with clear returns</a:t>
            </a:r>
            <a:endParaRPr lang="en-US" sz="2800" dirty="0"/>
          </a:p>
        </p:txBody>
      </p:sp>
      <p:sp>
        <p:nvSpPr>
          <p:cNvPr id="23" name="Rectangle: Top Corners Rounded 22">
            <a:extLst>
              <a:ext uri="{FF2B5EF4-FFF2-40B4-BE49-F238E27FC236}">
                <a16:creationId xmlns:a16="http://schemas.microsoft.com/office/drawing/2014/main" id="{C92A5DD1-36C1-2D7A-7AFA-5CD04492D9C0}"/>
              </a:ext>
            </a:extLst>
          </p:cNvPr>
          <p:cNvSpPr/>
          <p:nvPr/>
        </p:nvSpPr>
        <p:spPr>
          <a:xfrm>
            <a:off x="1143012" y="5448301"/>
            <a:ext cx="7696189" cy="967981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Critical subsystems and cost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462E806-CCE3-2CF7-287D-B3F9273AF19C}"/>
              </a:ext>
            </a:extLst>
          </p:cNvPr>
          <p:cNvSpPr/>
          <p:nvPr/>
        </p:nvSpPr>
        <p:spPr>
          <a:xfrm>
            <a:off x="638535" y="1333500"/>
            <a:ext cx="16996636" cy="4039906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70C915B-A3A2-5513-923B-06E53DD163E5}"/>
              </a:ext>
            </a:extLst>
          </p:cNvPr>
          <p:cNvSpPr/>
          <p:nvPr/>
        </p:nvSpPr>
        <p:spPr>
          <a:xfrm>
            <a:off x="990600" y="5424985"/>
            <a:ext cx="8000996" cy="4091185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4554529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56311F0-5870-6908-9ECF-31FB8CD074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5E7A7B0C-4520-7FA4-6582-5304DBD8B2BD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75401CEC-7462-E13F-F7C9-A9E292DF9CD7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6A2328E1-D8A1-4752-D5A0-6C5EEF0A8A44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 dirty="0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Future Developments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98840AA7-F850-E8F9-FE18-CEB8E2326344}"/>
              </a:ext>
            </a:extLst>
          </p:cNvPr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71F79A8A-C010-EB72-09CA-16A4B31564D5}"/>
                </a:ext>
              </a:extLst>
            </p:cNvPr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C94774E4-A44B-F988-3D47-DE5C5F3D2F73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E8C36FE4-3A07-74FE-B701-EE2432234F3B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900C8D93-9C07-E74D-14BD-1B994B651300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427082C9-8145-E211-090B-4CE6D67A2A16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9C8BB61C-86F9-CD8A-EDAB-40208856F04D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8A22F5B9-7245-1119-4006-D4BDD85EDBEA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5FCEBB73-0B57-5176-12D2-1F3A9B618392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14</a:t>
              </a:r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DB599C03-325B-1C12-1AD0-73742AAA5D74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AB762FE2-4924-109C-B261-475244984C95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16CD3B8C-8282-60B5-ED42-EADB2B84097A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52BAA7B1-6183-C5DE-235F-F9221CCE6AB5}"/>
              </a:ext>
            </a:extLst>
          </p:cNvPr>
          <p:cNvSpPr/>
          <p:nvPr/>
        </p:nvSpPr>
        <p:spPr>
          <a:xfrm>
            <a:off x="1771650" y="1974325"/>
            <a:ext cx="3276600" cy="1797575"/>
          </a:xfrm>
          <a:prstGeom prst="ellipse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Short-term </a:t>
            </a:r>
          </a:p>
          <a:p>
            <a:pPr algn="ctr"/>
            <a:r>
              <a:rPr lang="en-US" sz="28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(</a:t>
            </a:r>
            <a:r>
              <a:rPr lang="en-US" sz="28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1–3 years</a:t>
            </a:r>
            <a:r>
              <a:rPr lang="en-US" sz="28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  <a:endParaRPr lang="en-US" sz="28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6BF1E01-E577-B789-C52A-715C018549CB}"/>
              </a:ext>
            </a:extLst>
          </p:cNvPr>
          <p:cNvCxnSpPr>
            <a:cxnSpLocks/>
            <a:stCxn id="20" idx="4"/>
            <a:endCxn id="44" idx="0"/>
          </p:cNvCxnSpPr>
          <p:nvPr/>
        </p:nvCxnSpPr>
        <p:spPr>
          <a:xfrm>
            <a:off x="3409950" y="3771900"/>
            <a:ext cx="9920" cy="1323313"/>
          </a:xfrm>
          <a:prstGeom prst="straightConnector1">
            <a:avLst/>
          </a:prstGeom>
          <a:ln>
            <a:solidFill>
              <a:srgbClr val="002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7B792985-F33B-FD94-6D0D-832BEE02BD95}"/>
              </a:ext>
            </a:extLst>
          </p:cNvPr>
          <p:cNvSpPr/>
          <p:nvPr/>
        </p:nvSpPr>
        <p:spPr>
          <a:xfrm>
            <a:off x="1353339" y="5095213"/>
            <a:ext cx="4133061" cy="4015395"/>
          </a:xfrm>
          <a:prstGeom prst="roundRect">
            <a:avLst/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rPr>
              <a:t>Refine cost models, prototype key subsystems (mobility, power, ECLSS), test in analog environments</a:t>
            </a:r>
          </a:p>
        </p:txBody>
      </p:sp>
    </p:spTree>
    <p:extLst>
      <p:ext uri="{BB962C8B-B14F-4D97-AF65-F5344CB8AC3E}">
        <p14:creationId xmlns:p14="http://schemas.microsoft.com/office/powerpoint/2010/main" val="3370109265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E13285-727C-4857-F968-EFD55FA6C1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EC5F35E0-AC77-5A16-CBA4-92C848A321CB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66B00E3-F219-EB27-C17D-EA419C5F9DB0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758E8C28-6756-1CCE-9A10-7969389C7AEB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 dirty="0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Future Developments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A20A1838-3AEE-E86F-A4D1-656B850777D2}"/>
              </a:ext>
            </a:extLst>
          </p:cNvPr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6DB1244C-2100-09FB-C973-2D01157CBDDF}"/>
                </a:ext>
              </a:extLst>
            </p:cNvPr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338A1C9E-C8AF-6F37-2DEF-D72DD08B2DD9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850D8E91-5F4B-4BAB-E88A-6CECD47BADA2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642CEC18-DC96-AAFF-AE2B-2CC00E7BD202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6D842F49-43D0-A744-1018-740F9D247BE6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28F27276-E65F-3A8D-1FB5-D1BE71C0C8A1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912752AB-B1DC-50D2-ADF5-6B5A4DBA4F56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4BE71ACC-B56A-EFFD-AB7A-E985F4680A71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14</a:t>
              </a:r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B8C54261-A8E0-C5D4-78B5-FAE80E431DCD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2A6ADF76-A781-0865-8D08-07A229337963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47064ADC-F29A-A9B1-55B4-A517DA02D161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B9D4E651-073F-C0F2-5302-841C5D720157}"/>
              </a:ext>
            </a:extLst>
          </p:cNvPr>
          <p:cNvSpPr/>
          <p:nvPr/>
        </p:nvSpPr>
        <p:spPr>
          <a:xfrm>
            <a:off x="7315200" y="1883128"/>
            <a:ext cx="3881244" cy="1797575"/>
          </a:xfrm>
          <a:prstGeom prst="ellipse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Medium-term </a:t>
            </a:r>
          </a:p>
          <a:p>
            <a:pPr algn="ctr"/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(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3–7 years</a:t>
            </a:r>
            <a:r>
              <a:rPr lang="en-US" sz="2799" dirty="0">
                <a:solidFill>
                  <a:srgbClr val="00284B"/>
                </a:solidFill>
                <a:latin typeface="Poppins" panose="00000500000000000000" pitchFamily="2" charset="0"/>
                <a:ea typeface="Poppins Bold"/>
                <a:cs typeface="Poppins" panose="00000500000000000000" pitchFamily="2" charset="0"/>
                <a:sym typeface="Poppins Bold"/>
              </a:rPr>
              <a:t>)</a:t>
            </a:r>
            <a:endParaRPr lang="en-US" sz="2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F95F70F6-56C0-A105-DD0E-6C51F6A26B64}"/>
              </a:ext>
            </a:extLst>
          </p:cNvPr>
          <p:cNvSpPr/>
          <p:nvPr/>
        </p:nvSpPr>
        <p:spPr>
          <a:xfrm>
            <a:off x="7196725" y="5095213"/>
            <a:ext cx="4133061" cy="4015395"/>
          </a:xfrm>
          <a:prstGeom prst="roundRect">
            <a:avLst/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02259" lvl="1">
              <a:lnSpc>
                <a:spcPts val="3919"/>
              </a:lnSpc>
            </a:pPr>
            <a:r>
              <a:rPr lang="en-US" sz="2799" dirty="0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rPr>
              <a:t>Establish standardized PM practices, adopt agile methods, integrate AI and digital twins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58B8906-B06D-A614-553A-2253AB18453E}"/>
              </a:ext>
            </a:extLst>
          </p:cNvPr>
          <p:cNvCxnSpPr>
            <a:cxnSpLocks/>
            <a:stCxn id="27" idx="4"/>
            <a:endCxn id="28" idx="0"/>
          </p:cNvCxnSpPr>
          <p:nvPr/>
        </p:nvCxnSpPr>
        <p:spPr>
          <a:xfrm>
            <a:off x="9255822" y="3680703"/>
            <a:ext cx="7434" cy="1414510"/>
          </a:xfrm>
          <a:prstGeom prst="straightConnector1">
            <a:avLst/>
          </a:prstGeom>
          <a:ln>
            <a:solidFill>
              <a:srgbClr val="002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DC74D608-F734-79DA-EA59-166F27387EA8}"/>
              </a:ext>
            </a:extLst>
          </p:cNvPr>
          <p:cNvSpPr/>
          <p:nvPr/>
        </p:nvSpPr>
        <p:spPr>
          <a:xfrm>
            <a:off x="1771650" y="1974325"/>
            <a:ext cx="3276600" cy="1797575"/>
          </a:xfrm>
          <a:prstGeom prst="ellipse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Short-term </a:t>
            </a:r>
          </a:p>
          <a:p>
            <a:pPr algn="ctr"/>
            <a:r>
              <a:rPr lang="en-US" sz="28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(</a:t>
            </a:r>
            <a:r>
              <a:rPr lang="en-US" sz="28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1–3 years</a:t>
            </a:r>
            <a:r>
              <a:rPr lang="en-US" sz="28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  <a:endParaRPr lang="en-US" sz="28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52F0679-90F9-EE56-A345-C1AAACF7F59C}"/>
              </a:ext>
            </a:extLst>
          </p:cNvPr>
          <p:cNvCxnSpPr>
            <a:cxnSpLocks/>
            <a:stCxn id="14" idx="4"/>
            <a:endCxn id="19" idx="0"/>
          </p:cNvCxnSpPr>
          <p:nvPr/>
        </p:nvCxnSpPr>
        <p:spPr>
          <a:xfrm>
            <a:off x="3409950" y="3771900"/>
            <a:ext cx="9920" cy="1323313"/>
          </a:xfrm>
          <a:prstGeom prst="straightConnector1">
            <a:avLst/>
          </a:prstGeom>
          <a:ln>
            <a:solidFill>
              <a:srgbClr val="002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030A1C3-AABE-3414-A1F8-9F9EBCAD76DB}"/>
              </a:ext>
            </a:extLst>
          </p:cNvPr>
          <p:cNvSpPr/>
          <p:nvPr/>
        </p:nvSpPr>
        <p:spPr>
          <a:xfrm>
            <a:off x="1353339" y="5095213"/>
            <a:ext cx="4133061" cy="4015395"/>
          </a:xfrm>
          <a:prstGeom prst="roundRect">
            <a:avLst/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rPr>
              <a:t>Refine cost models, prototype key subsystems (mobility, power, ECLSS), test in analog environments</a:t>
            </a:r>
          </a:p>
        </p:txBody>
      </p:sp>
      <p:cxnSp>
        <p:nvCxnSpPr>
          <p:cNvPr id="22" name="Connector: Curved 21">
            <a:extLst>
              <a:ext uri="{FF2B5EF4-FFF2-40B4-BE49-F238E27FC236}">
                <a16:creationId xmlns:a16="http://schemas.microsoft.com/office/drawing/2014/main" id="{6AD8A381-2339-C1F1-4373-E8A0907A2888}"/>
              </a:ext>
            </a:extLst>
          </p:cNvPr>
          <p:cNvCxnSpPr>
            <a:cxnSpLocks/>
          </p:cNvCxnSpPr>
          <p:nvPr/>
        </p:nvCxnSpPr>
        <p:spPr>
          <a:xfrm rot="16200000" flipH="1">
            <a:off x="5636059" y="1180245"/>
            <a:ext cx="1179880" cy="3315192"/>
          </a:xfrm>
          <a:prstGeom prst="curvedConnector5">
            <a:avLst>
              <a:gd name="adj1" fmla="val -19375"/>
              <a:gd name="adj2" fmla="val 48665"/>
              <a:gd name="adj3" fmla="val 119375"/>
            </a:avLst>
          </a:prstGeom>
          <a:ln w="38100">
            <a:solidFill>
              <a:srgbClr val="00284B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3E585E0A-F2CF-48D8-48E5-F339C971E444}"/>
              </a:ext>
            </a:extLst>
          </p:cNvPr>
          <p:cNvSpPr/>
          <p:nvPr/>
        </p:nvSpPr>
        <p:spPr>
          <a:xfrm rot="5400000">
            <a:off x="-447943" y="2695302"/>
            <a:ext cx="7777793" cy="5157691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981583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BC322F3-7E96-4A58-2FC5-EE45A602B4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830F380-DDD8-CB3B-B1E8-D4B5DFC14CAE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69D2ED7-E700-C981-4015-C85A363424BC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2800BBAA-B170-EF4B-2446-9F6ACCFAB1A0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 dirty="0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Future Developments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BC5D5EC7-B525-A8B6-EAE0-4FDB83ADB4D7}"/>
              </a:ext>
            </a:extLst>
          </p:cNvPr>
          <p:cNvGrpSpPr/>
          <p:nvPr/>
        </p:nvGrpSpPr>
        <p:grpSpPr>
          <a:xfrm rot="3850">
            <a:off x="638535" y="1228828"/>
            <a:ext cx="17010929" cy="9525"/>
            <a:chOff x="0" y="0"/>
            <a:chExt cx="22681239" cy="127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18E200F1-198F-9C2C-2EC8-19796CDFD1D0}"/>
                </a:ext>
              </a:extLst>
            </p:cNvPr>
            <p:cNvSpPr/>
            <p:nvPr/>
          </p:nvSpPr>
          <p:spPr>
            <a:xfrm>
              <a:off x="0" y="0"/>
              <a:ext cx="22681185" cy="12700"/>
            </a:xfrm>
            <a:custGeom>
              <a:avLst/>
              <a:gdLst/>
              <a:ahLst/>
              <a:cxnLst/>
              <a:rect l="l" t="t" r="r" b="b"/>
              <a:pathLst>
                <a:path w="22681185" h="12700">
                  <a:moveTo>
                    <a:pt x="6350" y="0"/>
                  </a:moveTo>
                  <a:lnTo>
                    <a:pt x="22674835" y="0"/>
                  </a:lnTo>
                  <a:cubicBezTo>
                    <a:pt x="22678391" y="0"/>
                    <a:pt x="22681185" y="2794"/>
                    <a:pt x="22681185" y="6350"/>
                  </a:cubicBezTo>
                  <a:cubicBezTo>
                    <a:pt x="22681185" y="9906"/>
                    <a:pt x="22678391" y="12700"/>
                    <a:pt x="22674835" y="127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562612A6-386A-0725-6DDD-6E703CE27E91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B40B38A4-C3CB-6B1F-1769-BACB02608C1E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A946FAE1-29A9-B383-432E-4A371A158490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372BC66F-46EF-DCA6-4428-C59803C5E45A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BC976AD8-3BD4-BE64-4AF4-DFA679AD150D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4BBE40A8-880B-7A0E-ED18-708F668489D9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AA091BF8-048B-6D9A-EB90-DA65076C31C8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14</a:t>
              </a:r>
            </a:p>
          </p:txBody>
        </p:sp>
      </p:grpSp>
      <p:grpSp>
        <p:nvGrpSpPr>
          <p:cNvPr id="15" name="Group 15">
            <a:extLst>
              <a:ext uri="{FF2B5EF4-FFF2-40B4-BE49-F238E27FC236}">
                <a16:creationId xmlns:a16="http://schemas.microsoft.com/office/drawing/2014/main" id="{A72C34B3-F803-7261-A7BE-C1C86AE705C9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6" name="Freeform 16">
              <a:extLst>
                <a:ext uri="{FF2B5EF4-FFF2-40B4-BE49-F238E27FC236}">
                  <a16:creationId xmlns:a16="http://schemas.microsoft.com/office/drawing/2014/main" id="{AD2EA51C-6842-9D71-3764-43DA963906E0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>
              <a:extLst>
                <a:ext uri="{FF2B5EF4-FFF2-40B4-BE49-F238E27FC236}">
                  <a16:creationId xmlns:a16="http://schemas.microsoft.com/office/drawing/2014/main" id="{20880CA7-DF24-81BB-D089-33ED9B1025BF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 dirty="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 dirty="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35DB10D2-579B-74F8-104A-12D8B3A40F8B}"/>
              </a:ext>
            </a:extLst>
          </p:cNvPr>
          <p:cNvSpPr/>
          <p:nvPr/>
        </p:nvSpPr>
        <p:spPr>
          <a:xfrm>
            <a:off x="13478261" y="1883128"/>
            <a:ext cx="3276600" cy="1797575"/>
          </a:xfrm>
          <a:prstGeom prst="ellipse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Long-term (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&gt;7 years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  <a:endParaRPr lang="en-US" sz="2800" dirty="0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8BCF16D-8D9B-A68C-2F1E-28552BA68444}"/>
              </a:ext>
            </a:extLst>
          </p:cNvPr>
          <p:cNvSpPr/>
          <p:nvPr/>
        </p:nvSpPr>
        <p:spPr>
          <a:xfrm>
            <a:off x="13030980" y="5052302"/>
            <a:ext cx="4171161" cy="4101219"/>
          </a:xfrm>
          <a:prstGeom prst="roundRect">
            <a:avLst/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02259" lvl="1">
              <a:lnSpc>
                <a:spcPts val="3919"/>
              </a:lnSpc>
            </a:pPr>
            <a:r>
              <a:rPr lang="en-US" sz="2799" dirty="0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rPr>
              <a:t>Pressurized rovers as operational assets for sustained lunar presence, stepping stone for Mars exploration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BAADF55-94F5-3BBC-785A-0D0A69774EE1}"/>
              </a:ext>
            </a:extLst>
          </p:cNvPr>
          <p:cNvCxnSpPr>
            <a:cxnSpLocks/>
            <a:stCxn id="30" idx="4"/>
            <a:endCxn id="31" idx="0"/>
          </p:cNvCxnSpPr>
          <p:nvPr/>
        </p:nvCxnSpPr>
        <p:spPr>
          <a:xfrm>
            <a:off x="15116561" y="3680703"/>
            <a:ext cx="0" cy="1371599"/>
          </a:xfrm>
          <a:prstGeom prst="straightConnector1">
            <a:avLst/>
          </a:prstGeom>
          <a:ln>
            <a:solidFill>
              <a:srgbClr val="002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02ABC3E4-8CA8-96E4-DCDD-1D713223272E}"/>
              </a:ext>
            </a:extLst>
          </p:cNvPr>
          <p:cNvSpPr/>
          <p:nvPr/>
        </p:nvSpPr>
        <p:spPr>
          <a:xfrm>
            <a:off x="7315200" y="1883128"/>
            <a:ext cx="3881244" cy="1797575"/>
          </a:xfrm>
          <a:prstGeom prst="ellipse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Medium-term </a:t>
            </a:r>
          </a:p>
          <a:p>
            <a:pPr algn="ctr"/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(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3–7 years</a:t>
            </a:r>
            <a:r>
              <a:rPr lang="en-US" sz="2799" dirty="0">
                <a:solidFill>
                  <a:srgbClr val="00284B"/>
                </a:solidFill>
                <a:latin typeface="Poppins" panose="00000500000000000000" pitchFamily="2" charset="0"/>
                <a:ea typeface="Poppins Bold"/>
                <a:cs typeface="Poppins" panose="00000500000000000000" pitchFamily="2" charset="0"/>
                <a:sym typeface="Poppins Bold"/>
              </a:rPr>
              <a:t>)</a:t>
            </a:r>
            <a:endParaRPr lang="en-US" sz="28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F068EDF-2B80-9EB6-84DE-3A5DB051A4F3}"/>
              </a:ext>
            </a:extLst>
          </p:cNvPr>
          <p:cNvSpPr/>
          <p:nvPr/>
        </p:nvSpPr>
        <p:spPr>
          <a:xfrm>
            <a:off x="7196725" y="5095213"/>
            <a:ext cx="4133061" cy="4015395"/>
          </a:xfrm>
          <a:prstGeom prst="roundRect">
            <a:avLst/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02259" lvl="1">
              <a:lnSpc>
                <a:spcPts val="3919"/>
              </a:lnSpc>
            </a:pPr>
            <a:r>
              <a:rPr lang="en-US" sz="2799" dirty="0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rPr>
              <a:t>Establish standardized PM practices, adopt agile methods, integrate AI and digital twins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3A43923-CAE0-603D-6756-2936ABAC4A23}"/>
              </a:ext>
            </a:extLst>
          </p:cNvPr>
          <p:cNvCxnSpPr>
            <a:cxnSpLocks/>
            <a:stCxn id="14" idx="4"/>
            <a:endCxn id="18" idx="0"/>
          </p:cNvCxnSpPr>
          <p:nvPr/>
        </p:nvCxnSpPr>
        <p:spPr>
          <a:xfrm>
            <a:off x="9255822" y="3680703"/>
            <a:ext cx="7434" cy="1414510"/>
          </a:xfrm>
          <a:prstGeom prst="straightConnector1">
            <a:avLst/>
          </a:prstGeom>
          <a:ln>
            <a:solidFill>
              <a:srgbClr val="002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8A279413-FAD5-E014-47D3-504AE1BDF3C1}"/>
              </a:ext>
            </a:extLst>
          </p:cNvPr>
          <p:cNvSpPr/>
          <p:nvPr/>
        </p:nvSpPr>
        <p:spPr>
          <a:xfrm>
            <a:off x="1771650" y="1974325"/>
            <a:ext cx="3276600" cy="1797575"/>
          </a:xfrm>
          <a:prstGeom prst="ellipse">
            <a:avLst/>
          </a:prstGeom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Short-term </a:t>
            </a:r>
          </a:p>
          <a:p>
            <a:pPr algn="ctr"/>
            <a:r>
              <a:rPr lang="en-US" sz="28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(</a:t>
            </a:r>
            <a:r>
              <a:rPr lang="en-US" sz="28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1–3 years</a:t>
            </a:r>
            <a:r>
              <a:rPr lang="en-US" sz="28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  <a:endParaRPr lang="en-US" sz="28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DD7FD7D-C245-8109-10E5-DBBB6DA47606}"/>
              </a:ext>
            </a:extLst>
          </p:cNvPr>
          <p:cNvCxnSpPr>
            <a:cxnSpLocks/>
            <a:stCxn id="20" idx="4"/>
            <a:endCxn id="22" idx="0"/>
          </p:cNvCxnSpPr>
          <p:nvPr/>
        </p:nvCxnSpPr>
        <p:spPr>
          <a:xfrm>
            <a:off x="3409950" y="3771900"/>
            <a:ext cx="9920" cy="1323313"/>
          </a:xfrm>
          <a:prstGeom prst="straightConnector1">
            <a:avLst/>
          </a:prstGeom>
          <a:ln>
            <a:solidFill>
              <a:srgbClr val="002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45FD804-0639-331C-D393-0D3D8D11F6DC}"/>
              </a:ext>
            </a:extLst>
          </p:cNvPr>
          <p:cNvSpPr/>
          <p:nvPr/>
        </p:nvSpPr>
        <p:spPr>
          <a:xfrm>
            <a:off x="1353339" y="5095213"/>
            <a:ext cx="4133061" cy="4015395"/>
          </a:xfrm>
          <a:prstGeom prst="roundRect">
            <a:avLst/>
          </a:prstGeom>
          <a:solidFill>
            <a:srgbClr val="00284B"/>
          </a:solidFill>
          <a:ln>
            <a:solidFill>
              <a:srgbClr val="00284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>
                <a:solidFill>
                  <a:schemeClr val="bg1"/>
                </a:solidFill>
                <a:latin typeface="Poppins"/>
                <a:ea typeface="Poppins"/>
                <a:cs typeface="Poppins"/>
                <a:sym typeface="Poppins"/>
              </a:rPr>
              <a:t>Refine cost models, prototype key subsystems (mobility, power, ECLSS), test in analog environments</a:t>
            </a:r>
          </a:p>
        </p:txBody>
      </p: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773E030B-62D2-00A1-FD68-ED1393168D5B}"/>
              </a:ext>
            </a:extLst>
          </p:cNvPr>
          <p:cNvCxnSpPr>
            <a:cxnSpLocks/>
            <a:stCxn id="14" idx="7"/>
            <a:endCxn id="30" idx="3"/>
          </p:cNvCxnSpPr>
          <p:nvPr/>
        </p:nvCxnSpPr>
        <p:spPr>
          <a:xfrm rot="16200000" flipH="1">
            <a:off x="11657539" y="1116886"/>
            <a:ext cx="1271077" cy="3330059"/>
          </a:xfrm>
          <a:prstGeom prst="curvedConnector5">
            <a:avLst>
              <a:gd name="adj1" fmla="val -17985"/>
              <a:gd name="adj2" fmla="val 51330"/>
              <a:gd name="adj3" fmla="val 117985"/>
            </a:avLst>
          </a:prstGeom>
          <a:ln w="38100">
            <a:solidFill>
              <a:srgbClr val="00284B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81D4B93F-8BFB-9C3C-A071-099BA6170DFC}"/>
              </a:ext>
            </a:extLst>
          </p:cNvPr>
          <p:cNvCxnSpPr>
            <a:cxnSpLocks/>
          </p:cNvCxnSpPr>
          <p:nvPr/>
        </p:nvCxnSpPr>
        <p:spPr>
          <a:xfrm rot="16200000" flipH="1">
            <a:off x="5636059" y="1169918"/>
            <a:ext cx="1179880" cy="3315192"/>
          </a:xfrm>
          <a:prstGeom prst="curvedConnector5">
            <a:avLst>
              <a:gd name="adj1" fmla="val -19375"/>
              <a:gd name="adj2" fmla="val 48665"/>
              <a:gd name="adj3" fmla="val 119375"/>
            </a:avLst>
          </a:prstGeom>
          <a:ln w="38100">
            <a:solidFill>
              <a:srgbClr val="00284B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DEBEBD0A-C464-A45E-126D-7967D1D67A3F}"/>
              </a:ext>
            </a:extLst>
          </p:cNvPr>
          <p:cNvSpPr/>
          <p:nvPr/>
        </p:nvSpPr>
        <p:spPr>
          <a:xfrm rot="5400000">
            <a:off x="2257159" y="-238397"/>
            <a:ext cx="7777793" cy="11025089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03393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173730" y="0"/>
            <a:ext cx="16252031" cy="10286999"/>
            <a:chOff x="0" y="0"/>
            <a:chExt cx="21669375" cy="1371599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1669375" cy="13716000"/>
            </a:xfrm>
            <a:custGeom>
              <a:avLst/>
              <a:gdLst/>
              <a:ahLst/>
              <a:cxnLst/>
              <a:rect l="l" t="t" r="r" b="b"/>
              <a:pathLst>
                <a:path w="21669375" h="13716000">
                  <a:moveTo>
                    <a:pt x="0" y="0"/>
                  </a:moveTo>
                  <a:lnTo>
                    <a:pt x="21669375" y="0"/>
                  </a:lnTo>
                  <a:lnTo>
                    <a:pt x="21669375" y="13716000"/>
                  </a:lnTo>
                  <a:lnTo>
                    <a:pt x="0" y="13716000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3191210" y="0"/>
            <a:ext cx="4785408" cy="10286998"/>
            <a:chOff x="0" y="0"/>
            <a:chExt cx="6380544" cy="1371599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80607" cy="13716000"/>
            </a:xfrm>
            <a:custGeom>
              <a:avLst/>
              <a:gdLst/>
              <a:ahLst/>
              <a:cxnLst/>
              <a:rect l="l" t="t" r="r" b="b"/>
              <a:pathLst>
                <a:path w="6380607" h="13716000">
                  <a:moveTo>
                    <a:pt x="0" y="0"/>
                  </a:moveTo>
                  <a:lnTo>
                    <a:pt x="6380607" y="0"/>
                  </a:lnTo>
                  <a:lnTo>
                    <a:pt x="6380607" y="13716000"/>
                  </a:lnTo>
                  <a:lnTo>
                    <a:pt x="0" y="1371600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6035202" y="7850673"/>
            <a:ext cx="2159680" cy="851984"/>
            <a:chOff x="0" y="0"/>
            <a:chExt cx="2879573" cy="1135979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2879598" cy="1136015"/>
            </a:xfrm>
            <a:custGeom>
              <a:avLst/>
              <a:gdLst/>
              <a:ahLst/>
              <a:cxnLst/>
              <a:rect l="l" t="t" r="r" b="b"/>
              <a:pathLst>
                <a:path w="2879598" h="1136015">
                  <a:moveTo>
                    <a:pt x="0" y="0"/>
                  </a:moveTo>
                  <a:lnTo>
                    <a:pt x="2879598" y="0"/>
                  </a:lnTo>
                  <a:lnTo>
                    <a:pt x="2879598" y="1136015"/>
                  </a:lnTo>
                  <a:lnTo>
                    <a:pt x="0" y="113601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b="3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"/>
          <p:cNvGrpSpPr/>
          <p:nvPr/>
        </p:nvGrpSpPr>
        <p:grpSpPr>
          <a:xfrm rot="11271">
            <a:off x="7896482" y="6247279"/>
            <a:ext cx="8734472" cy="19050"/>
            <a:chOff x="0" y="0"/>
            <a:chExt cx="11645963" cy="254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1645900" cy="25400"/>
            </a:xfrm>
            <a:custGeom>
              <a:avLst/>
              <a:gdLst/>
              <a:ahLst/>
              <a:cxnLst/>
              <a:rect l="l" t="t" r="r" b="b"/>
              <a:pathLst>
                <a:path w="11645900" h="25400">
                  <a:moveTo>
                    <a:pt x="12700" y="0"/>
                  </a:moveTo>
                  <a:lnTo>
                    <a:pt x="11633200" y="0"/>
                  </a:lnTo>
                  <a:cubicBezTo>
                    <a:pt x="11640185" y="0"/>
                    <a:pt x="11645900" y="5715"/>
                    <a:pt x="11645900" y="12700"/>
                  </a:cubicBezTo>
                  <a:cubicBezTo>
                    <a:pt x="11645900" y="19685"/>
                    <a:pt x="11640185" y="25400"/>
                    <a:pt x="11633200" y="25400"/>
                  </a:cubicBezTo>
                  <a:lnTo>
                    <a:pt x="12700" y="25400"/>
                  </a:lnTo>
                  <a:cubicBezTo>
                    <a:pt x="5715" y="25400"/>
                    <a:pt x="0" y="19685"/>
                    <a:pt x="0" y="12700"/>
                  </a:cubicBezTo>
                  <a:cubicBezTo>
                    <a:pt x="0" y="5715"/>
                    <a:pt x="5715" y="0"/>
                    <a:pt x="12700" y="0"/>
                  </a:cubicBezTo>
                  <a:close/>
                </a:path>
              </a:pathLst>
            </a:custGeom>
            <a:solidFill>
              <a:srgbClr val="FEFEFE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-113519" y="260286"/>
            <a:ext cx="2388099" cy="1110054"/>
            <a:chOff x="0" y="0"/>
            <a:chExt cx="3184132" cy="1480072"/>
          </a:xfrm>
        </p:grpSpPr>
        <p:sp>
          <p:nvSpPr>
            <p:cNvPr id="11" name="Freeform 11" descr="Logo  Description automatically generated"/>
            <p:cNvSpPr/>
            <p:nvPr/>
          </p:nvSpPr>
          <p:spPr>
            <a:xfrm>
              <a:off x="0" y="0"/>
              <a:ext cx="3184144" cy="1480058"/>
            </a:xfrm>
            <a:custGeom>
              <a:avLst/>
              <a:gdLst/>
              <a:ahLst/>
              <a:cxnLst/>
              <a:rect l="l" t="t" r="r" b="b"/>
              <a:pathLst>
                <a:path w="3184144" h="1480058">
                  <a:moveTo>
                    <a:pt x="0" y="0"/>
                  </a:moveTo>
                  <a:lnTo>
                    <a:pt x="3184144" y="0"/>
                  </a:lnTo>
                  <a:lnTo>
                    <a:pt x="3184144" y="1480058"/>
                  </a:lnTo>
                  <a:lnTo>
                    <a:pt x="0" y="148005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/>
              <a:stretch>
                <a:fillRect t="-26263" b="-26264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12263718" y="6571166"/>
            <a:ext cx="6675447" cy="3410998"/>
            <a:chOff x="0" y="0"/>
            <a:chExt cx="8900595" cy="4547998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8900595" cy="4547998"/>
            </a:xfrm>
            <a:custGeom>
              <a:avLst/>
              <a:gdLst/>
              <a:ahLst/>
              <a:cxnLst/>
              <a:rect l="l" t="t" r="r" b="b"/>
              <a:pathLst>
                <a:path w="8900595" h="4547998">
                  <a:moveTo>
                    <a:pt x="0" y="0"/>
                  </a:moveTo>
                  <a:lnTo>
                    <a:pt x="8900595" y="0"/>
                  </a:lnTo>
                  <a:lnTo>
                    <a:pt x="8900595" y="4547998"/>
                  </a:lnTo>
                  <a:lnTo>
                    <a:pt x="0" y="454799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95250"/>
              <a:ext cx="8900595" cy="4452748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l">
                <a:lnSpc>
                  <a:spcPts val="2399"/>
                </a:lnSpc>
              </a:pPr>
              <a:r>
                <a:rPr lang="en-US" sz="2999" b="1" dirty="0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Candidate</a:t>
              </a:r>
            </a:p>
            <a:p>
              <a:pPr algn="l">
                <a:lnSpc>
                  <a:spcPts val="2399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399"/>
                </a:lnSpc>
              </a:pPr>
              <a:r>
                <a:rPr lang="en-US" sz="2999" b="1" dirty="0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Agnese SERAFINI</a:t>
              </a: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2160"/>
                </a:lnSpc>
              </a:pPr>
              <a:endParaRPr lang="en-US" sz="2999" b="1" dirty="0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140373" y="6624384"/>
            <a:ext cx="2173730" cy="3444897"/>
            <a:chOff x="0" y="-19051"/>
            <a:chExt cx="2898308" cy="4593196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2898308" cy="4574145"/>
            </a:xfrm>
            <a:custGeom>
              <a:avLst/>
              <a:gdLst/>
              <a:ahLst/>
              <a:cxnLst/>
              <a:rect l="l" t="t" r="r" b="b"/>
              <a:pathLst>
                <a:path w="2898307" h="4574145">
                  <a:moveTo>
                    <a:pt x="0" y="0"/>
                  </a:moveTo>
                  <a:lnTo>
                    <a:pt x="2898307" y="0"/>
                  </a:lnTo>
                  <a:lnTo>
                    <a:pt x="2898307" y="4574145"/>
                  </a:lnTo>
                  <a:lnTo>
                    <a:pt x="0" y="457414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-19051"/>
              <a:ext cx="2607326" cy="4593196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ctr">
                <a:lnSpc>
                  <a:spcPts val="2160"/>
                </a:lnSpc>
              </a:pPr>
              <a:endParaRPr dirty="0"/>
            </a:p>
            <a:p>
              <a:pPr algn="ctr">
                <a:lnSpc>
                  <a:spcPts val="2160"/>
                </a:lnSpc>
              </a:pPr>
              <a:r>
                <a:rPr lang="en-US" sz="1800" i="1" dirty="0">
                  <a:solidFill>
                    <a:srgbClr val="00284B"/>
                  </a:solidFill>
                  <a:latin typeface="Poppins Italics"/>
                  <a:ea typeface="Poppins Italics"/>
                  <a:cs typeface="Poppins Italics"/>
                  <a:sym typeface="Poppins Italics"/>
                </a:rPr>
                <a:t>Department of Management and Production Engineering</a:t>
              </a:r>
            </a:p>
            <a:p>
              <a:pPr algn="ctr">
                <a:lnSpc>
                  <a:spcPts val="2160"/>
                </a:lnSpc>
              </a:pPr>
              <a:endParaRPr lang="en-US" sz="18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</a:endParaRPr>
            </a:p>
            <a:p>
              <a:pPr algn="ctr">
                <a:lnSpc>
                  <a:spcPts val="2160"/>
                </a:lnSpc>
              </a:pPr>
              <a:r>
                <a:rPr lang="en-US" sz="1800" i="1" dirty="0" err="1">
                  <a:solidFill>
                    <a:srgbClr val="00284B"/>
                  </a:solidFill>
                  <a:latin typeface="Poppins Italics"/>
                  <a:ea typeface="Poppins Italics"/>
                  <a:cs typeface="Poppins Italics"/>
                  <a:sym typeface="Poppins Italics"/>
                </a:rPr>
                <a:t>Politecnico</a:t>
              </a:r>
              <a:r>
                <a:rPr lang="en-US" sz="1800" i="1" dirty="0">
                  <a:solidFill>
                    <a:srgbClr val="00284B"/>
                  </a:solidFill>
                  <a:latin typeface="Poppins Italics"/>
                  <a:ea typeface="Poppins Italics"/>
                  <a:cs typeface="Poppins Italics"/>
                  <a:sym typeface="Poppins Italics"/>
                </a:rPr>
                <a:t> di Torino</a:t>
              </a:r>
            </a:p>
            <a:p>
              <a:pPr algn="ctr">
                <a:lnSpc>
                  <a:spcPts val="2160"/>
                </a:lnSpc>
              </a:pPr>
              <a:endParaRPr lang="en-US" sz="18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</a:endParaRPr>
            </a:p>
            <a:p>
              <a:pPr algn="ctr">
                <a:lnSpc>
                  <a:spcPts val="2160"/>
                </a:lnSpc>
              </a:pPr>
              <a:endParaRPr lang="en-US" sz="18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</a:endParaRPr>
            </a:p>
            <a:p>
              <a:pPr algn="ctr">
                <a:lnSpc>
                  <a:spcPts val="2160"/>
                </a:lnSpc>
              </a:pPr>
              <a:endParaRPr lang="en-US" sz="18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</a:endParaRPr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3624299" y="6658283"/>
            <a:ext cx="6675447" cy="3410998"/>
            <a:chOff x="0" y="0"/>
            <a:chExt cx="8900595" cy="4547998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900595" cy="4547998"/>
            </a:xfrm>
            <a:custGeom>
              <a:avLst/>
              <a:gdLst/>
              <a:ahLst/>
              <a:cxnLst/>
              <a:rect l="l" t="t" r="r" b="b"/>
              <a:pathLst>
                <a:path w="8900595" h="4547998">
                  <a:moveTo>
                    <a:pt x="0" y="0"/>
                  </a:moveTo>
                  <a:lnTo>
                    <a:pt x="8900595" y="0"/>
                  </a:lnTo>
                  <a:lnTo>
                    <a:pt x="8900595" y="4547998"/>
                  </a:lnTo>
                  <a:lnTo>
                    <a:pt x="0" y="4547998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0" y="85725"/>
              <a:ext cx="8900595" cy="446227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l">
                <a:lnSpc>
                  <a:spcPts val="2400"/>
                </a:lnSpc>
              </a:pPr>
              <a:r>
                <a:rPr lang="en-US" sz="3000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Supervisors </a:t>
              </a:r>
            </a:p>
            <a:p>
              <a:pPr algn="l">
                <a:lnSpc>
                  <a:spcPts val="2239"/>
                </a:lnSpc>
              </a:pPr>
              <a:endParaRPr lang="en-US" sz="3000" b="1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  <a:p>
              <a:pPr algn="l">
                <a:lnSpc>
                  <a:spcPts val="3275"/>
                </a:lnSpc>
              </a:pPr>
              <a:r>
                <a:rPr lang="en-US" sz="2799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Prof. Marco PETROLO </a:t>
              </a:r>
            </a:p>
            <a:p>
              <a:pPr algn="l">
                <a:lnSpc>
                  <a:spcPts val="3275"/>
                </a:lnSpc>
              </a:pPr>
              <a:r>
                <a:rPr lang="en-US" sz="2799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Prof. Alfonso PAGANI </a:t>
              </a:r>
            </a:p>
            <a:p>
              <a:pPr algn="l">
                <a:lnSpc>
                  <a:spcPts val="3275"/>
                </a:lnSpc>
              </a:pPr>
              <a:r>
                <a:rPr lang="en-US" sz="2799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Assistant Prof. Giuseppe PALAIA </a:t>
              </a:r>
            </a:p>
            <a:p>
              <a:pPr algn="l">
                <a:lnSpc>
                  <a:spcPts val="3275"/>
                </a:lnSpc>
              </a:pPr>
              <a:r>
                <a:rPr lang="en-US" sz="2799" b="1">
                  <a:solidFill>
                    <a:srgbClr val="D79C00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Assistant Prof. Karim Abu SALEM</a:t>
              </a:r>
            </a:p>
            <a:p>
              <a:pPr algn="l">
                <a:lnSpc>
                  <a:spcPts val="2160"/>
                </a:lnSpc>
              </a:pPr>
              <a:endParaRPr lang="en-US" sz="2799" b="1">
                <a:solidFill>
                  <a:srgbClr val="D79C00"/>
                </a:solidFill>
                <a:latin typeface="Poppins Bold"/>
                <a:ea typeface="Poppins Bold"/>
                <a:cs typeface="Poppins Bold"/>
                <a:sym typeface="Poppins Bold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3893344" y="3588940"/>
            <a:ext cx="13365956" cy="1217141"/>
            <a:chOff x="0" y="0"/>
            <a:chExt cx="17821275" cy="1622855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17821275" cy="1622855"/>
            </a:xfrm>
            <a:custGeom>
              <a:avLst/>
              <a:gdLst/>
              <a:ahLst/>
              <a:cxnLst/>
              <a:rect l="l" t="t" r="r" b="b"/>
              <a:pathLst>
                <a:path w="17821275" h="1622855">
                  <a:moveTo>
                    <a:pt x="0" y="0"/>
                  </a:moveTo>
                  <a:lnTo>
                    <a:pt x="17821275" y="0"/>
                  </a:lnTo>
                  <a:lnTo>
                    <a:pt x="17821275" y="1622855"/>
                  </a:lnTo>
                  <a:lnTo>
                    <a:pt x="0" y="162285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0" y="-38100"/>
              <a:ext cx="17821275" cy="166095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ctr">
                <a:lnSpc>
                  <a:spcPts val="5879"/>
                </a:lnSpc>
              </a:pPr>
              <a:r>
                <a:rPr lang="en-US" sz="4899" b="1">
                  <a:solidFill>
                    <a:srgbClr val="FFFFFF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Thank you for your attention!</a:t>
              </a:r>
            </a:p>
          </p:txBody>
        </p:sp>
      </p:grp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Introduction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2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901556" y="9718854"/>
            <a:ext cx="6733615" cy="442354"/>
            <a:chOff x="0" y="0"/>
            <a:chExt cx="8978153" cy="589805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978153" cy="589805"/>
            </a:xfrm>
            <a:custGeom>
              <a:avLst/>
              <a:gdLst/>
              <a:ahLst/>
              <a:cxnLst/>
              <a:rect l="l" t="t" r="r" b="b"/>
              <a:pathLst>
                <a:path w="8978153" h="589805">
                  <a:moveTo>
                    <a:pt x="0" y="0"/>
                  </a:moveTo>
                  <a:lnTo>
                    <a:pt x="8978153" y="0"/>
                  </a:lnTo>
                  <a:lnTo>
                    <a:pt x="8978153" y="589805"/>
                  </a:lnTo>
                  <a:lnTo>
                    <a:pt x="0" y="58980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978153" cy="60885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 Project Management Methodologies Applied to a Pressurized Lunar Rover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11501860" y="1281215"/>
            <a:ext cx="3703741" cy="2964366"/>
          </a:xfrm>
          <a:custGeom>
            <a:avLst/>
            <a:gdLst/>
            <a:ahLst/>
            <a:cxnLst/>
            <a:rect l="l" t="t" r="r" b="b"/>
            <a:pathLst>
              <a:path w="3703741" h="2964366">
                <a:moveTo>
                  <a:pt x="0" y="0"/>
                </a:moveTo>
                <a:lnTo>
                  <a:pt x="3703741" y="0"/>
                </a:lnTo>
                <a:lnTo>
                  <a:pt x="3703741" y="2964367"/>
                </a:lnTo>
                <a:lnTo>
                  <a:pt x="0" y="296436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alphaModFix amt="70000"/>
            </a:blip>
            <a:stretch>
              <a:fillRect l="-30426" t="-10660" b="-52636"/>
            </a:stretch>
          </a:blipFill>
          <a:ln>
            <a:noFill/>
          </a:ln>
          <a:effectLst>
            <a:softEdge rad="127000"/>
          </a:effectLst>
        </p:spPr>
        <p:txBody>
          <a:bodyPr/>
          <a:lstStyle/>
          <a:p>
            <a:endParaRPr lang="en-US" dirty="0"/>
          </a:p>
        </p:txBody>
      </p:sp>
      <p:sp>
        <p:nvSpPr>
          <p:cNvPr id="18" name="Freeform 18"/>
          <p:cNvSpPr/>
          <p:nvPr/>
        </p:nvSpPr>
        <p:spPr>
          <a:xfrm>
            <a:off x="14180029" y="3627953"/>
            <a:ext cx="3754901" cy="2788297"/>
          </a:xfrm>
          <a:custGeom>
            <a:avLst/>
            <a:gdLst/>
            <a:ahLst/>
            <a:cxnLst/>
            <a:rect l="l" t="t" r="r" b="b"/>
            <a:pathLst>
              <a:path w="3754901" h="2788297">
                <a:moveTo>
                  <a:pt x="0" y="0"/>
                </a:moveTo>
                <a:lnTo>
                  <a:pt x="3754901" y="0"/>
                </a:lnTo>
                <a:lnTo>
                  <a:pt x="3754901" y="2788297"/>
                </a:lnTo>
                <a:lnTo>
                  <a:pt x="0" y="2788297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alphaModFix amt="80000"/>
            </a:blip>
            <a:stretch>
              <a:fillRect l="-38397" t="-17236" r="-16330"/>
            </a:stretch>
          </a:blipFill>
          <a:effectLst>
            <a:softEdge rad="127000"/>
          </a:effectLst>
        </p:spPr>
        <p:txBody>
          <a:bodyPr/>
          <a:lstStyle/>
          <a:p>
            <a:endParaRPr lang="en-US"/>
          </a:p>
        </p:txBody>
      </p:sp>
      <p:sp>
        <p:nvSpPr>
          <p:cNvPr id="20" name="TextBox 20"/>
          <p:cNvSpPr txBox="1"/>
          <p:nvPr/>
        </p:nvSpPr>
        <p:spPr>
          <a:xfrm>
            <a:off x="302046" y="2573233"/>
            <a:ext cx="10826232" cy="509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What is a rover?</a:t>
            </a:r>
          </a:p>
          <a:p>
            <a:pPr algn="just">
              <a:lnSpc>
                <a:spcPts val="3919"/>
              </a:lnSpc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 rover is a mobile vehicle designed for planetary exploration, enabling scientific activities and mobility on extraterrestrial surfaces.</a:t>
            </a:r>
          </a:p>
          <a:p>
            <a:pPr algn="just">
              <a:lnSpc>
                <a:spcPts val="3919"/>
              </a:lnSpc>
            </a:pPr>
            <a:endParaRPr lang="en-US" sz="2799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ctr">
              <a:lnSpc>
                <a:spcPts val="4480"/>
              </a:lnSpc>
            </a:pPr>
            <a:r>
              <a:rPr lang="en-US" sz="3200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What makes a pressurized rover different?</a:t>
            </a:r>
          </a:p>
          <a:p>
            <a:pPr algn="just">
              <a:lnSpc>
                <a:spcPts val="3919"/>
              </a:lnSpc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 Pressurized Lunar Rover (PLR) provides a habitable environment for astronauts, allowing them to live and work inside for extended periods, with higher autonomy and safety.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1812553" y="4197957"/>
            <a:ext cx="2139156" cy="2690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16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  <a:hlinkClick r:id="rId5"/>
              </a:rPr>
              <a:t>Apollo 15 Lunar Rover</a:t>
            </a:r>
            <a:endParaRPr lang="en-US" sz="1600" i="1" dirty="0">
              <a:solidFill>
                <a:srgbClr val="00284B"/>
              </a:solidFill>
              <a:latin typeface="Poppins Italics"/>
              <a:ea typeface="Poppins Italics"/>
              <a:cs typeface="Poppins Italics"/>
              <a:sym typeface="Poppins Italics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15553617" y="6387675"/>
            <a:ext cx="2761018" cy="2690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16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  <a:hlinkClick r:id="rId6"/>
              </a:rPr>
              <a:t>Perseverance Mars rover</a:t>
            </a:r>
            <a:endParaRPr lang="en-US" sz="1600" i="1" dirty="0">
              <a:solidFill>
                <a:srgbClr val="00284B"/>
              </a:solidFill>
              <a:latin typeface="Poppins Italics"/>
              <a:ea typeface="Poppins Italics"/>
              <a:cs typeface="Poppins Italics"/>
              <a:sym typeface="Poppins Italics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11201400" y="9182100"/>
            <a:ext cx="2761018" cy="2690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240"/>
              </a:lnSpc>
            </a:pPr>
            <a:r>
              <a:rPr lang="en-US" sz="1600" i="1" dirty="0">
                <a:solidFill>
                  <a:srgbClr val="00284B"/>
                </a:solidFill>
                <a:latin typeface="Poppins Italics"/>
                <a:ea typeface="Poppins Italics"/>
                <a:cs typeface="Poppins Italics"/>
                <a:sym typeface="Poppins Italics"/>
                <a:hlinkClick r:id="rId7"/>
              </a:rPr>
              <a:t>Pressurized Rover</a:t>
            </a:r>
            <a:endParaRPr lang="en-US" sz="1600" i="1" dirty="0">
              <a:solidFill>
                <a:srgbClr val="00284B"/>
              </a:solidFill>
              <a:latin typeface="Poppins Italics"/>
              <a:ea typeface="Poppins Italics"/>
              <a:cs typeface="Poppins Italics"/>
              <a:sym typeface="Poppins Italics"/>
            </a:endParaRPr>
          </a:p>
        </p:txBody>
      </p:sp>
      <p:pic>
        <p:nvPicPr>
          <p:cNvPr id="26" name="Graphic 25" descr="Link outline">
            <a:extLst>
              <a:ext uri="{FF2B5EF4-FFF2-40B4-BE49-F238E27FC236}">
                <a16:creationId xmlns:a16="http://schemas.microsoft.com/office/drawing/2014/main" id="{F2202912-A7F3-5421-8E47-66A6807447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500772" y="4181158"/>
            <a:ext cx="324906" cy="324906"/>
          </a:xfrm>
          <a:prstGeom prst="rect">
            <a:avLst/>
          </a:prstGeom>
        </p:spPr>
      </p:pic>
      <p:pic>
        <p:nvPicPr>
          <p:cNvPr id="27" name="Graphic 26" descr="Link outline">
            <a:extLst>
              <a:ext uri="{FF2B5EF4-FFF2-40B4-BE49-F238E27FC236}">
                <a16:creationId xmlns:a16="http://schemas.microsoft.com/office/drawing/2014/main" id="{CF7E01A2-61B6-6641-8F85-71C16D81533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5391164" y="6362700"/>
            <a:ext cx="324906" cy="324906"/>
          </a:xfrm>
          <a:prstGeom prst="rect">
            <a:avLst/>
          </a:prstGeom>
        </p:spPr>
      </p:pic>
      <p:pic>
        <p:nvPicPr>
          <p:cNvPr id="28" name="Graphic 27" descr="Link outline">
            <a:extLst>
              <a:ext uri="{FF2B5EF4-FFF2-40B4-BE49-F238E27FC236}">
                <a16:creationId xmlns:a16="http://schemas.microsoft.com/office/drawing/2014/main" id="{7F131968-130B-6CAC-0915-2DD575BC54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1409894" y="9161994"/>
            <a:ext cx="324906" cy="324906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7E37AF0-6095-E34C-8E13-01958520745C}"/>
              </a:ext>
            </a:extLst>
          </p:cNvPr>
          <p:cNvSpPr/>
          <p:nvPr/>
        </p:nvSpPr>
        <p:spPr>
          <a:xfrm>
            <a:off x="228110" y="2249184"/>
            <a:ext cx="10973289" cy="2731147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167C9AF-376E-E100-A0B2-B495262D1FC4}"/>
              </a:ext>
            </a:extLst>
          </p:cNvPr>
          <p:cNvSpPr/>
          <p:nvPr/>
        </p:nvSpPr>
        <p:spPr>
          <a:xfrm>
            <a:off x="11521050" y="1294374"/>
            <a:ext cx="6766950" cy="5393232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9"/>
          <p:cNvSpPr/>
          <p:nvPr/>
        </p:nvSpPr>
        <p:spPr>
          <a:xfrm>
            <a:off x="11142293" y="5868820"/>
            <a:ext cx="4411324" cy="3404404"/>
          </a:xfrm>
          <a:custGeom>
            <a:avLst/>
            <a:gdLst/>
            <a:ahLst/>
            <a:cxnLst/>
            <a:rect l="l" t="t" r="r" b="b"/>
            <a:pathLst>
              <a:path w="4292314" h="3291524">
                <a:moveTo>
                  <a:pt x="0" y="0"/>
                </a:moveTo>
                <a:lnTo>
                  <a:pt x="4292314" y="0"/>
                </a:lnTo>
                <a:lnTo>
                  <a:pt x="4292314" y="3291524"/>
                </a:lnTo>
                <a:lnTo>
                  <a:pt x="0" y="3291524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 l="-43949" t="-20749" r="-20787"/>
            </a:stretch>
          </a:blipFill>
          <a:effectLst>
            <a:softEdge rad="127000"/>
          </a:effec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Introduction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3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901556" y="9718854"/>
            <a:ext cx="6733615" cy="442354"/>
            <a:chOff x="0" y="0"/>
            <a:chExt cx="8978153" cy="589805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978153" cy="589805"/>
            </a:xfrm>
            <a:custGeom>
              <a:avLst/>
              <a:gdLst/>
              <a:ahLst/>
              <a:cxnLst/>
              <a:rect l="l" t="t" r="r" b="b"/>
              <a:pathLst>
                <a:path w="8978153" h="589805">
                  <a:moveTo>
                    <a:pt x="0" y="0"/>
                  </a:moveTo>
                  <a:lnTo>
                    <a:pt x="8978153" y="0"/>
                  </a:lnTo>
                  <a:lnTo>
                    <a:pt x="8978153" y="589805"/>
                  </a:lnTo>
                  <a:lnTo>
                    <a:pt x="0" y="58980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978153" cy="60885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 Project Management Methodologies Applied to a Pressurized Lunar Rover</a:t>
              </a:r>
            </a:p>
          </p:txBody>
        </p:sp>
      </p:grpSp>
      <p:sp>
        <p:nvSpPr>
          <p:cNvPr id="17" name="Freeform 17"/>
          <p:cNvSpPr/>
          <p:nvPr/>
        </p:nvSpPr>
        <p:spPr>
          <a:xfrm>
            <a:off x="15427498" y="1360695"/>
            <a:ext cx="1896139" cy="2374604"/>
          </a:xfrm>
          <a:custGeom>
            <a:avLst/>
            <a:gdLst/>
            <a:ahLst/>
            <a:cxnLst/>
            <a:rect l="l" t="t" r="r" b="b"/>
            <a:pathLst>
              <a:path w="1896139" h="2374604">
                <a:moveTo>
                  <a:pt x="0" y="0"/>
                </a:moveTo>
                <a:lnTo>
                  <a:pt x="1896139" y="0"/>
                </a:lnTo>
                <a:lnTo>
                  <a:pt x="1896139" y="2374604"/>
                </a:lnTo>
                <a:lnTo>
                  <a:pt x="0" y="2374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Freeform 18"/>
          <p:cNvSpPr/>
          <p:nvPr/>
        </p:nvSpPr>
        <p:spPr>
          <a:xfrm>
            <a:off x="11810452" y="2216002"/>
            <a:ext cx="2934872" cy="1187400"/>
          </a:xfrm>
          <a:custGeom>
            <a:avLst/>
            <a:gdLst/>
            <a:ahLst/>
            <a:cxnLst/>
            <a:rect l="l" t="t" r="r" b="b"/>
            <a:pathLst>
              <a:path w="2934872" h="1187400">
                <a:moveTo>
                  <a:pt x="0" y="0"/>
                </a:moveTo>
                <a:lnTo>
                  <a:pt x="2934872" y="0"/>
                </a:lnTo>
                <a:lnTo>
                  <a:pt x="2934872" y="1187400"/>
                </a:lnTo>
                <a:lnTo>
                  <a:pt x="0" y="11874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TextBox 19"/>
          <p:cNvSpPr txBox="1"/>
          <p:nvPr/>
        </p:nvSpPr>
        <p:spPr>
          <a:xfrm>
            <a:off x="302046" y="1759521"/>
            <a:ext cx="10826232" cy="2552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Context of this work</a:t>
            </a:r>
          </a:p>
          <a:p>
            <a:pPr algn="just">
              <a:lnSpc>
                <a:spcPts val="3919"/>
              </a:lnSpc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This thesis was carried out within the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Space It Up!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project, in collaboration with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Thales Alenia Space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, through regular meetings and continuous technical exchange.</a:t>
            </a:r>
          </a:p>
          <a:p>
            <a:pPr algn="just">
              <a:lnSpc>
                <a:spcPts val="3919"/>
              </a:lnSpc>
            </a:pPr>
            <a:endParaRPr lang="en-US" sz="2799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E13ECC-3AAC-2AC6-B76F-1E1CF2097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73AFC21-6773-EB35-C3A6-F64C057C6997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F657413F-1FA2-E296-5166-2168FF0E6D0A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3B1617FD-B3F0-E006-D031-A33B7F769B88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Introduction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57DBE6DC-E645-6530-781D-E0D1EB4B79A9}"/>
              </a:ext>
            </a:extLst>
          </p:cNvPr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915896FA-8176-EDE0-C236-49AC4FB9F776}"/>
                </a:ext>
              </a:extLst>
            </p:cNvPr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901B4F86-64AD-7953-79FB-249C85D2F963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7CF62F57-2A94-C94E-AF5D-45B1F785693E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A37765C0-97E8-313D-DD15-B2ADA674DA65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4F887EA8-8027-A240-55DA-C3E641257512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3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7B05CBA2-DA1B-68D8-05D8-064D8EACFEB6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89ED281B-EEA1-25F3-A21E-16E807071C9B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C2137195-CDED-95EE-97A9-87E454EFBB03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3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9CD358A2-ECCA-BB95-B1A1-6088129DD17B}"/>
              </a:ext>
            </a:extLst>
          </p:cNvPr>
          <p:cNvGrpSpPr/>
          <p:nvPr/>
        </p:nvGrpSpPr>
        <p:grpSpPr>
          <a:xfrm>
            <a:off x="10901556" y="9718854"/>
            <a:ext cx="6733615" cy="442354"/>
            <a:chOff x="0" y="0"/>
            <a:chExt cx="8978153" cy="589805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A4929EAB-502E-B21A-32B1-4F560E5D208E}"/>
                </a:ext>
              </a:extLst>
            </p:cNvPr>
            <p:cNvSpPr/>
            <p:nvPr/>
          </p:nvSpPr>
          <p:spPr>
            <a:xfrm>
              <a:off x="0" y="0"/>
              <a:ext cx="8978153" cy="589805"/>
            </a:xfrm>
            <a:custGeom>
              <a:avLst/>
              <a:gdLst/>
              <a:ahLst/>
              <a:cxnLst/>
              <a:rect l="l" t="t" r="r" b="b"/>
              <a:pathLst>
                <a:path w="8978153" h="589805">
                  <a:moveTo>
                    <a:pt x="0" y="0"/>
                  </a:moveTo>
                  <a:lnTo>
                    <a:pt x="8978153" y="0"/>
                  </a:lnTo>
                  <a:lnTo>
                    <a:pt x="8978153" y="589805"/>
                  </a:lnTo>
                  <a:lnTo>
                    <a:pt x="0" y="58980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93875332-8222-4813-FD43-758B52FF5AA7}"/>
                </a:ext>
              </a:extLst>
            </p:cNvPr>
            <p:cNvSpPr txBox="1"/>
            <p:nvPr/>
          </p:nvSpPr>
          <p:spPr>
            <a:xfrm>
              <a:off x="0" y="-19050"/>
              <a:ext cx="8978153" cy="60885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 Project Management Methodologies Applied to a Pressurized Lunar Rover</a:t>
              </a:r>
            </a:p>
          </p:txBody>
        </p:sp>
      </p:grpSp>
      <p:sp>
        <p:nvSpPr>
          <p:cNvPr id="17" name="Freeform 17">
            <a:extLst>
              <a:ext uri="{FF2B5EF4-FFF2-40B4-BE49-F238E27FC236}">
                <a16:creationId xmlns:a16="http://schemas.microsoft.com/office/drawing/2014/main" id="{EAFFBCED-D26D-590D-462F-C7CA0FD2A50D}"/>
              </a:ext>
            </a:extLst>
          </p:cNvPr>
          <p:cNvSpPr/>
          <p:nvPr/>
        </p:nvSpPr>
        <p:spPr>
          <a:xfrm>
            <a:off x="15427498" y="1360695"/>
            <a:ext cx="1896139" cy="2374604"/>
          </a:xfrm>
          <a:custGeom>
            <a:avLst/>
            <a:gdLst/>
            <a:ahLst/>
            <a:cxnLst/>
            <a:rect l="l" t="t" r="r" b="b"/>
            <a:pathLst>
              <a:path w="1896139" h="2374604">
                <a:moveTo>
                  <a:pt x="0" y="0"/>
                </a:moveTo>
                <a:lnTo>
                  <a:pt x="1896139" y="0"/>
                </a:lnTo>
                <a:lnTo>
                  <a:pt x="1896139" y="2374604"/>
                </a:lnTo>
                <a:lnTo>
                  <a:pt x="0" y="237460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2F474524-0F7A-FF90-481F-11B6E2875A37}"/>
              </a:ext>
            </a:extLst>
          </p:cNvPr>
          <p:cNvSpPr/>
          <p:nvPr/>
        </p:nvSpPr>
        <p:spPr>
          <a:xfrm>
            <a:off x="11810452" y="2216002"/>
            <a:ext cx="2934872" cy="1187400"/>
          </a:xfrm>
          <a:custGeom>
            <a:avLst/>
            <a:gdLst/>
            <a:ahLst/>
            <a:cxnLst/>
            <a:rect l="l" t="t" r="r" b="b"/>
            <a:pathLst>
              <a:path w="2934872" h="1187400">
                <a:moveTo>
                  <a:pt x="0" y="0"/>
                </a:moveTo>
                <a:lnTo>
                  <a:pt x="2934872" y="0"/>
                </a:lnTo>
                <a:lnTo>
                  <a:pt x="2934872" y="1187400"/>
                </a:lnTo>
                <a:lnTo>
                  <a:pt x="0" y="11874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43E640DF-FA48-94A0-3F3B-000DCCAFD9CC}"/>
              </a:ext>
            </a:extLst>
          </p:cNvPr>
          <p:cNvSpPr txBox="1"/>
          <p:nvPr/>
        </p:nvSpPr>
        <p:spPr>
          <a:xfrm>
            <a:off x="302046" y="1759521"/>
            <a:ext cx="10826232" cy="2552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Context of this work</a:t>
            </a:r>
          </a:p>
          <a:p>
            <a:pPr algn="just">
              <a:lnSpc>
                <a:spcPts val="3919"/>
              </a:lnSpc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This thesis was carried out within the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Space It Up!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project, in collaboration with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Thales Alenia Space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, through regular meetings and continuous technical exchange.</a:t>
            </a:r>
          </a:p>
          <a:p>
            <a:pPr algn="just">
              <a:lnSpc>
                <a:spcPts val="3919"/>
              </a:lnSpc>
            </a:pPr>
            <a:endParaRPr lang="en-US" sz="2799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2E402C7A-3D6C-D372-B3EF-E3C6F94A8F30}"/>
              </a:ext>
            </a:extLst>
          </p:cNvPr>
          <p:cNvSpPr txBox="1"/>
          <p:nvPr/>
        </p:nvSpPr>
        <p:spPr>
          <a:xfrm>
            <a:off x="302046" y="4529625"/>
            <a:ext cx="17347413" cy="25530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Why focus on project management in space?</a:t>
            </a:r>
          </a:p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Space projects requiring strict coordination of cost, schedule, risk, and quality-challenges even greater than in many terrestrial industries.</a:t>
            </a: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449DCC6-1AA8-AAF3-61A2-40A5937BD190}"/>
              </a:ext>
            </a:extLst>
          </p:cNvPr>
          <p:cNvSpPr/>
          <p:nvPr/>
        </p:nvSpPr>
        <p:spPr>
          <a:xfrm>
            <a:off x="302045" y="1360696"/>
            <a:ext cx="17347385" cy="2598632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69796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989F15-C8E9-3E3E-51F7-1239CE885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26D35903-A0A4-DDD5-3D64-93830D60A714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E87A1E52-E062-F29E-1AD1-CBB4FE7F1130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1F731056-6A78-05AE-27D9-438AF1D9E0E9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Introduction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356D54F7-E66D-3A95-831C-39D55FEF3476}"/>
              </a:ext>
            </a:extLst>
          </p:cNvPr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5506017-3938-D2A3-385D-EA5A76CC826F}"/>
                </a:ext>
              </a:extLst>
            </p:cNvPr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531EA3BD-B8FB-25DD-C9F2-5974367DF107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18EB90D3-91DC-47C4-E29F-4D9E3AD2A9DC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2BBC76B8-3C11-CFF6-10CF-36C6E8EAC626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2597DA1F-D4A1-77C7-2D00-2041C2898742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5FEA2CEA-B80F-6AFF-081F-F17FE597350C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C9ABFAB4-890A-185B-8109-ABAB5386C429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D7DA0CBE-8707-FFB6-1838-06B639BB6CFA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3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53A53C41-DAA4-B2A8-EAC6-FC33BF3AC416}"/>
              </a:ext>
            </a:extLst>
          </p:cNvPr>
          <p:cNvGrpSpPr/>
          <p:nvPr/>
        </p:nvGrpSpPr>
        <p:grpSpPr>
          <a:xfrm>
            <a:off x="10901556" y="9718854"/>
            <a:ext cx="6733615" cy="442354"/>
            <a:chOff x="0" y="0"/>
            <a:chExt cx="8978153" cy="589805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E6AF9D1B-227E-13A6-A03B-5361021C4A43}"/>
                </a:ext>
              </a:extLst>
            </p:cNvPr>
            <p:cNvSpPr/>
            <p:nvPr/>
          </p:nvSpPr>
          <p:spPr>
            <a:xfrm>
              <a:off x="0" y="0"/>
              <a:ext cx="8978153" cy="589805"/>
            </a:xfrm>
            <a:custGeom>
              <a:avLst/>
              <a:gdLst/>
              <a:ahLst/>
              <a:cxnLst/>
              <a:rect l="l" t="t" r="r" b="b"/>
              <a:pathLst>
                <a:path w="8978153" h="589805">
                  <a:moveTo>
                    <a:pt x="0" y="0"/>
                  </a:moveTo>
                  <a:lnTo>
                    <a:pt x="8978153" y="0"/>
                  </a:lnTo>
                  <a:lnTo>
                    <a:pt x="8978153" y="589805"/>
                  </a:lnTo>
                  <a:lnTo>
                    <a:pt x="0" y="58980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A2BBE04C-F576-5D18-CB1E-C51297ABD031}"/>
                </a:ext>
              </a:extLst>
            </p:cNvPr>
            <p:cNvSpPr txBox="1"/>
            <p:nvPr/>
          </p:nvSpPr>
          <p:spPr>
            <a:xfrm>
              <a:off x="0" y="-19050"/>
              <a:ext cx="8978153" cy="608855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 Project Management Methodologies Applied to a Pressurized Lunar Rover</a:t>
              </a:r>
            </a:p>
          </p:txBody>
        </p:sp>
      </p:grpSp>
      <p:sp>
        <p:nvSpPr>
          <p:cNvPr id="17" name="Freeform 17">
            <a:extLst>
              <a:ext uri="{FF2B5EF4-FFF2-40B4-BE49-F238E27FC236}">
                <a16:creationId xmlns:a16="http://schemas.microsoft.com/office/drawing/2014/main" id="{C8090CE8-74D1-66BB-6CA5-CA60B0AADF32}"/>
              </a:ext>
            </a:extLst>
          </p:cNvPr>
          <p:cNvSpPr/>
          <p:nvPr/>
        </p:nvSpPr>
        <p:spPr>
          <a:xfrm>
            <a:off x="15427498" y="1360695"/>
            <a:ext cx="1896139" cy="2374604"/>
          </a:xfrm>
          <a:custGeom>
            <a:avLst/>
            <a:gdLst/>
            <a:ahLst/>
            <a:cxnLst/>
            <a:rect l="l" t="t" r="r" b="b"/>
            <a:pathLst>
              <a:path w="1896139" h="2374604">
                <a:moveTo>
                  <a:pt x="0" y="0"/>
                </a:moveTo>
                <a:lnTo>
                  <a:pt x="1896139" y="0"/>
                </a:lnTo>
                <a:lnTo>
                  <a:pt x="1896139" y="2374604"/>
                </a:lnTo>
                <a:lnTo>
                  <a:pt x="0" y="23746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Freeform 18">
            <a:extLst>
              <a:ext uri="{FF2B5EF4-FFF2-40B4-BE49-F238E27FC236}">
                <a16:creationId xmlns:a16="http://schemas.microsoft.com/office/drawing/2014/main" id="{495E3AA5-F945-C80D-78E2-EB30BED6BC26}"/>
              </a:ext>
            </a:extLst>
          </p:cNvPr>
          <p:cNvSpPr/>
          <p:nvPr/>
        </p:nvSpPr>
        <p:spPr>
          <a:xfrm>
            <a:off x="11810452" y="2216002"/>
            <a:ext cx="2934872" cy="1187400"/>
          </a:xfrm>
          <a:custGeom>
            <a:avLst/>
            <a:gdLst/>
            <a:ahLst/>
            <a:cxnLst/>
            <a:rect l="l" t="t" r="r" b="b"/>
            <a:pathLst>
              <a:path w="2934872" h="1187400">
                <a:moveTo>
                  <a:pt x="0" y="0"/>
                </a:moveTo>
                <a:lnTo>
                  <a:pt x="2934872" y="0"/>
                </a:lnTo>
                <a:lnTo>
                  <a:pt x="2934872" y="1187400"/>
                </a:lnTo>
                <a:lnTo>
                  <a:pt x="0" y="118740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85585A20-B4D3-5E02-AB44-94B187085D03}"/>
              </a:ext>
            </a:extLst>
          </p:cNvPr>
          <p:cNvSpPr txBox="1"/>
          <p:nvPr/>
        </p:nvSpPr>
        <p:spPr>
          <a:xfrm>
            <a:off x="302046" y="1759521"/>
            <a:ext cx="10826232" cy="25527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Context of this work</a:t>
            </a:r>
          </a:p>
          <a:p>
            <a:pPr algn="just">
              <a:lnSpc>
                <a:spcPts val="3919"/>
              </a:lnSpc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This thesis was carried out within the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Space It Up!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project, in collaboration with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Thales Alenia Space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, through regular meetings and continuous technical exchange.</a:t>
            </a:r>
          </a:p>
          <a:p>
            <a:pPr algn="just">
              <a:lnSpc>
                <a:spcPts val="3919"/>
              </a:lnSpc>
            </a:pPr>
            <a:endParaRPr lang="en-US" sz="2799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0" name="TextBox 20">
            <a:extLst>
              <a:ext uri="{FF2B5EF4-FFF2-40B4-BE49-F238E27FC236}">
                <a16:creationId xmlns:a16="http://schemas.microsoft.com/office/drawing/2014/main" id="{215ABB9B-DF40-B6B7-C128-DFA34B9B73C0}"/>
              </a:ext>
            </a:extLst>
          </p:cNvPr>
          <p:cNvSpPr txBox="1"/>
          <p:nvPr/>
        </p:nvSpPr>
        <p:spPr>
          <a:xfrm>
            <a:off x="302046" y="4529625"/>
            <a:ext cx="17347413" cy="4600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Why focus on project management in space?</a:t>
            </a:r>
          </a:p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Space projects requiring strict coordination of cost, schedule, risk, and quality-challenges even greater than in many terrestrial industries.</a:t>
            </a: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algn="ctr">
              <a:lnSpc>
                <a:spcPts val="4480"/>
              </a:lnSpc>
            </a:pPr>
            <a:r>
              <a:rPr lang="en-US" sz="32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What are the main challenges?</a:t>
            </a:r>
          </a:p>
          <a:p>
            <a:pPr algn="just">
              <a:lnSpc>
                <a:spcPts val="391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Two Pressurized Lunar Rover mission profiles-one semi-stationary and one transport-are analyzed. Budget constraints, long development timelines, high technological uncertainty, and strict safety requirements make planning and decision critical.</a:t>
            </a:r>
          </a:p>
          <a:p>
            <a:pPr algn="ctr">
              <a:lnSpc>
                <a:spcPts val="3919"/>
              </a:lnSpc>
            </a:pPr>
            <a:endParaRPr lang="en-US" sz="2799" dirty="0">
              <a:solidFill>
                <a:srgbClr val="00284B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366B88D-E14B-5385-7A30-3AF8C7A21A23}"/>
              </a:ext>
            </a:extLst>
          </p:cNvPr>
          <p:cNvSpPr/>
          <p:nvPr/>
        </p:nvSpPr>
        <p:spPr>
          <a:xfrm>
            <a:off x="287788" y="1347179"/>
            <a:ext cx="17466812" cy="4939321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85469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Objectives</a:t>
              </a:r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/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/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4</a:t>
              </a:r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1332758" y="4035504"/>
            <a:ext cx="15622455" cy="1107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MY MAIN OBJECTIVE IS TO STUDY THE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FEASIBILITY </a:t>
            </a:r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AND THE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COSTS </a:t>
            </a:r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INVOLVED IN DEVELOPING A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PRESSURIZED LUNAR ROVER</a:t>
            </a: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AB1662-C823-D588-1D1B-98CDC0BC7A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716CD01E-3A13-1F08-5073-40677A21A6F8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604B7705-A234-DF54-9DE2-E7A1C82AF8DE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9FEA287A-8717-F776-347B-1C47EDB3EC14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Objectives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1381262A-E9D1-265D-2EEE-0DFD5C8B9F37}"/>
              </a:ext>
            </a:extLst>
          </p:cNvPr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383E76A7-E88C-A59D-A732-A70E05AE2006}"/>
                </a:ext>
              </a:extLst>
            </p:cNvPr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D907F3CC-8342-8A8A-DF82-9DA9B2FC3C10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56743FEE-7E18-32A6-9E3B-9A5F44C64C4F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29D5F29E-30DA-EC17-F14F-368AB0B3D1D7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C6980741-745A-7E74-AC91-3BE64C2899B6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FB7CA75A-E5AE-E3EF-6A7B-162901580256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47772BF5-47C7-BE64-14CA-69FF7BDCA980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14D1B911-9061-B241-967D-5354E9D6F7DD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4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F5403F70-D53A-A5C5-89D0-5D41FD23E067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BAC26D4A-EDA7-46DC-BDA1-E043B27A4B96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D82D4A0F-5890-9021-3853-6538C0A59037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7" name="TextBox 17">
            <a:extLst>
              <a:ext uri="{FF2B5EF4-FFF2-40B4-BE49-F238E27FC236}">
                <a16:creationId xmlns:a16="http://schemas.microsoft.com/office/drawing/2014/main" id="{6F0912D2-8E06-AD53-0283-05F522FF7DD1}"/>
              </a:ext>
            </a:extLst>
          </p:cNvPr>
          <p:cNvSpPr txBox="1"/>
          <p:nvPr/>
        </p:nvSpPr>
        <p:spPr>
          <a:xfrm>
            <a:off x="1332772" y="1659572"/>
            <a:ext cx="15622455" cy="1107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MY MAIN OBJECTIVE IS TO STUDY THE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FEASIBILITY </a:t>
            </a:r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AND THE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COSTS </a:t>
            </a:r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INVOLVED IN DEVELOPING A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PRESSURIZED LUNAR ROVER</a:t>
            </a: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182D690E-51E3-7426-7829-4AA3FDED56A2}"/>
              </a:ext>
            </a:extLst>
          </p:cNvPr>
          <p:cNvSpPr txBox="1"/>
          <p:nvPr/>
        </p:nvSpPr>
        <p:spPr>
          <a:xfrm>
            <a:off x="543432" y="3042963"/>
            <a:ext cx="17296248" cy="12141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Differentiate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Semi-Stationary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and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Transport missions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and establish their profiles using mission statements, functions, and corresponding requirements</a:t>
            </a:r>
          </a:p>
        </p:txBody>
      </p:sp>
    </p:spTree>
    <p:extLst>
      <p:ext uri="{BB962C8B-B14F-4D97-AF65-F5344CB8AC3E}">
        <p14:creationId xmlns:p14="http://schemas.microsoft.com/office/powerpoint/2010/main" val="89158128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32EEE2-826F-831F-B616-F28B2D538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>
            <a:extLst>
              <a:ext uri="{FF2B5EF4-FFF2-40B4-BE49-F238E27FC236}">
                <a16:creationId xmlns:a16="http://schemas.microsoft.com/office/drawing/2014/main" id="{D5A83761-BFA3-BB27-6C06-A5F0E328EA77}"/>
              </a:ext>
            </a:extLst>
          </p:cNvPr>
          <p:cNvGrpSpPr/>
          <p:nvPr/>
        </p:nvGrpSpPr>
        <p:grpSpPr>
          <a:xfrm>
            <a:off x="652829" y="448968"/>
            <a:ext cx="16982343" cy="996544"/>
            <a:chOff x="0" y="0"/>
            <a:chExt cx="22643124" cy="1328725"/>
          </a:xfrm>
        </p:grpSpPr>
        <p:sp>
          <p:nvSpPr>
            <p:cNvPr id="3" name="Freeform 3">
              <a:extLst>
                <a:ext uri="{FF2B5EF4-FFF2-40B4-BE49-F238E27FC236}">
                  <a16:creationId xmlns:a16="http://schemas.microsoft.com/office/drawing/2014/main" id="{B3DA704C-A427-6E88-BF4A-14D23FD6265E}"/>
                </a:ext>
              </a:extLst>
            </p:cNvPr>
            <p:cNvSpPr/>
            <p:nvPr/>
          </p:nvSpPr>
          <p:spPr>
            <a:xfrm>
              <a:off x="0" y="0"/>
              <a:ext cx="22643125" cy="1328725"/>
            </a:xfrm>
            <a:custGeom>
              <a:avLst/>
              <a:gdLst/>
              <a:ahLst/>
              <a:cxnLst/>
              <a:rect l="l" t="t" r="r" b="b"/>
              <a:pathLst>
                <a:path w="22643125" h="1328725">
                  <a:moveTo>
                    <a:pt x="0" y="0"/>
                  </a:moveTo>
                  <a:lnTo>
                    <a:pt x="22643125" y="0"/>
                  </a:lnTo>
                  <a:lnTo>
                    <a:pt x="22643125" y="1328725"/>
                  </a:lnTo>
                  <a:lnTo>
                    <a:pt x="0" y="1328725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4" name="TextBox 4">
              <a:extLst>
                <a:ext uri="{FF2B5EF4-FFF2-40B4-BE49-F238E27FC236}">
                  <a16:creationId xmlns:a16="http://schemas.microsoft.com/office/drawing/2014/main" id="{0CB28842-4949-E7F6-CDFC-B92E528D35AA}"/>
                </a:ext>
              </a:extLst>
            </p:cNvPr>
            <p:cNvSpPr txBox="1"/>
            <p:nvPr/>
          </p:nvSpPr>
          <p:spPr>
            <a:xfrm>
              <a:off x="0" y="-38100"/>
              <a:ext cx="22643124" cy="1366825"/>
            </a:xfrm>
            <a:prstGeom prst="rect">
              <a:avLst/>
            </a:prstGeom>
          </p:spPr>
          <p:txBody>
            <a:bodyPr lIns="0" tIns="0" rIns="0" bIns="0" rtlCol="0" anchor="t"/>
            <a:lstStyle/>
            <a:p>
              <a:pPr algn="l">
                <a:lnSpc>
                  <a:spcPts val="4680"/>
                </a:lnSpc>
              </a:pPr>
              <a:r>
                <a:rPr lang="en-US" sz="3900" b="1">
                  <a:solidFill>
                    <a:srgbClr val="00284B"/>
                  </a:solidFill>
                  <a:latin typeface="Poppins Bold"/>
                  <a:ea typeface="Poppins Bold"/>
                  <a:cs typeface="Poppins Bold"/>
                  <a:sym typeface="Poppins Bold"/>
                </a:rPr>
                <a:t>Objectives</a:t>
              </a:r>
            </a:p>
          </p:txBody>
        </p:sp>
      </p:grpSp>
      <p:grpSp>
        <p:nvGrpSpPr>
          <p:cNvPr id="5" name="Group 5">
            <a:extLst>
              <a:ext uri="{FF2B5EF4-FFF2-40B4-BE49-F238E27FC236}">
                <a16:creationId xmlns:a16="http://schemas.microsoft.com/office/drawing/2014/main" id="{667DB18C-6C48-721D-12AA-5C4647E8B966}"/>
              </a:ext>
            </a:extLst>
          </p:cNvPr>
          <p:cNvGrpSpPr/>
          <p:nvPr/>
        </p:nvGrpSpPr>
        <p:grpSpPr>
          <a:xfrm>
            <a:off x="638542" y="1224065"/>
            <a:ext cx="17010918" cy="28575"/>
            <a:chOff x="0" y="0"/>
            <a:chExt cx="22681224" cy="38100"/>
          </a:xfrm>
        </p:grpSpPr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DC4FE47-4FC5-36FF-4A65-0C20620E2D6B}"/>
                </a:ext>
              </a:extLst>
            </p:cNvPr>
            <p:cNvSpPr/>
            <p:nvPr/>
          </p:nvSpPr>
          <p:spPr>
            <a:xfrm>
              <a:off x="0" y="0"/>
              <a:ext cx="22681185" cy="38100"/>
            </a:xfrm>
            <a:custGeom>
              <a:avLst/>
              <a:gdLst/>
              <a:ahLst/>
              <a:cxnLst/>
              <a:rect l="l" t="t" r="r" b="b"/>
              <a:pathLst>
                <a:path w="22681185" h="38100">
                  <a:moveTo>
                    <a:pt x="6350" y="0"/>
                  </a:moveTo>
                  <a:lnTo>
                    <a:pt x="22674835" y="25400"/>
                  </a:lnTo>
                  <a:cubicBezTo>
                    <a:pt x="22678391" y="25400"/>
                    <a:pt x="22681185" y="28194"/>
                    <a:pt x="22681185" y="31750"/>
                  </a:cubicBezTo>
                  <a:cubicBezTo>
                    <a:pt x="22681185" y="35306"/>
                    <a:pt x="22678391" y="38100"/>
                    <a:pt x="22674835" y="38100"/>
                  </a:cubicBezTo>
                  <a:lnTo>
                    <a:pt x="6350" y="12700"/>
                  </a:lnTo>
                  <a:cubicBezTo>
                    <a:pt x="2794" y="12700"/>
                    <a:pt x="0" y="9906"/>
                    <a:pt x="0" y="6350"/>
                  </a:cubicBezTo>
                  <a:cubicBezTo>
                    <a:pt x="0" y="2794"/>
                    <a:pt x="2794" y="0"/>
                    <a:pt x="6350" y="0"/>
                  </a:cubicBez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7">
            <a:extLst>
              <a:ext uri="{FF2B5EF4-FFF2-40B4-BE49-F238E27FC236}">
                <a16:creationId xmlns:a16="http://schemas.microsoft.com/office/drawing/2014/main" id="{4492B549-7579-5D9E-CA73-30A78866D533}"/>
              </a:ext>
            </a:extLst>
          </p:cNvPr>
          <p:cNvGrpSpPr/>
          <p:nvPr/>
        </p:nvGrpSpPr>
        <p:grpSpPr>
          <a:xfrm>
            <a:off x="1" y="9596511"/>
            <a:ext cx="18287999" cy="687039"/>
            <a:chOff x="0" y="0"/>
            <a:chExt cx="24383999" cy="916052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CDEBF712-33ED-F96E-2BA3-9F8B02F0111E}"/>
                </a:ext>
              </a:extLst>
            </p:cNvPr>
            <p:cNvSpPr/>
            <p:nvPr/>
          </p:nvSpPr>
          <p:spPr>
            <a:xfrm>
              <a:off x="0" y="0"/>
              <a:ext cx="24384000" cy="916051"/>
            </a:xfrm>
            <a:custGeom>
              <a:avLst/>
              <a:gdLst/>
              <a:ahLst/>
              <a:cxnLst/>
              <a:rect l="l" t="t" r="r" b="b"/>
              <a:pathLst>
                <a:path w="24384000" h="916051">
                  <a:moveTo>
                    <a:pt x="0" y="0"/>
                  </a:moveTo>
                  <a:lnTo>
                    <a:pt x="24384000" y="0"/>
                  </a:lnTo>
                  <a:lnTo>
                    <a:pt x="24384000" y="916051"/>
                  </a:lnTo>
                  <a:lnTo>
                    <a:pt x="0" y="916051"/>
                  </a:lnTo>
                  <a:close/>
                </a:path>
              </a:pathLst>
            </a:custGeom>
            <a:solidFill>
              <a:srgbClr val="00284B"/>
            </a:solid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57D34946-13F9-62C5-ED72-1FBBE793CA59}"/>
              </a:ext>
            </a:extLst>
          </p:cNvPr>
          <p:cNvGrpSpPr/>
          <p:nvPr/>
        </p:nvGrpSpPr>
        <p:grpSpPr>
          <a:xfrm>
            <a:off x="302046" y="9691050"/>
            <a:ext cx="1163684" cy="512115"/>
            <a:chOff x="0" y="0"/>
            <a:chExt cx="1551579" cy="682820"/>
          </a:xfrm>
        </p:grpSpPr>
        <p:sp>
          <p:nvSpPr>
            <p:cNvPr id="10" name="Freeform 10" descr="Immagine che contiene testo, Elementi grafici, grafica, Carattere  Descrizione generata automaticamente">
              <a:extLst>
                <a:ext uri="{FF2B5EF4-FFF2-40B4-BE49-F238E27FC236}">
                  <a16:creationId xmlns:a16="http://schemas.microsoft.com/office/drawing/2014/main" id="{8435026C-A495-9042-6238-9E780734B4C1}"/>
                </a:ext>
              </a:extLst>
            </p:cNvPr>
            <p:cNvSpPr/>
            <p:nvPr/>
          </p:nvSpPr>
          <p:spPr>
            <a:xfrm>
              <a:off x="0" y="0"/>
              <a:ext cx="1551559" cy="682879"/>
            </a:xfrm>
            <a:custGeom>
              <a:avLst/>
              <a:gdLst/>
              <a:ahLst/>
              <a:cxnLst/>
              <a:rect l="l" t="t" r="r" b="b"/>
              <a:pathLst>
                <a:path w="1551559" h="682879">
                  <a:moveTo>
                    <a:pt x="0" y="0"/>
                  </a:moveTo>
                  <a:lnTo>
                    <a:pt x="1551559" y="0"/>
                  </a:lnTo>
                  <a:lnTo>
                    <a:pt x="1551559" y="682879"/>
                  </a:lnTo>
                  <a:lnTo>
                    <a:pt x="0" y="68287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16" r="-18" b="8"/>
              </a:stretch>
            </a:blipFill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1">
            <a:extLst>
              <a:ext uri="{FF2B5EF4-FFF2-40B4-BE49-F238E27FC236}">
                <a16:creationId xmlns:a16="http://schemas.microsoft.com/office/drawing/2014/main" id="{2CC9725D-7061-4152-FA54-3F408D972EAB}"/>
              </a:ext>
            </a:extLst>
          </p:cNvPr>
          <p:cNvGrpSpPr/>
          <p:nvPr/>
        </p:nvGrpSpPr>
        <p:grpSpPr>
          <a:xfrm>
            <a:off x="17364724" y="9566363"/>
            <a:ext cx="949911" cy="770438"/>
            <a:chOff x="0" y="0"/>
            <a:chExt cx="1266548" cy="1027251"/>
          </a:xfrm>
        </p:grpSpPr>
        <p:sp>
          <p:nvSpPr>
            <p:cNvPr id="12" name="Freeform 12">
              <a:extLst>
                <a:ext uri="{FF2B5EF4-FFF2-40B4-BE49-F238E27FC236}">
                  <a16:creationId xmlns:a16="http://schemas.microsoft.com/office/drawing/2014/main" id="{F4E8320E-F2B7-50D7-4DD4-1546ABF9A3E8}"/>
                </a:ext>
              </a:extLst>
            </p:cNvPr>
            <p:cNvSpPr/>
            <p:nvPr/>
          </p:nvSpPr>
          <p:spPr>
            <a:xfrm>
              <a:off x="0" y="0"/>
              <a:ext cx="1266548" cy="1027251"/>
            </a:xfrm>
            <a:custGeom>
              <a:avLst/>
              <a:gdLst/>
              <a:ahLst/>
              <a:cxnLst/>
              <a:rect l="l" t="t" r="r" b="b"/>
              <a:pathLst>
                <a:path w="1266548" h="1027251">
                  <a:moveTo>
                    <a:pt x="0" y="0"/>
                  </a:moveTo>
                  <a:lnTo>
                    <a:pt x="1266548" y="0"/>
                  </a:lnTo>
                  <a:lnTo>
                    <a:pt x="1266548" y="1027251"/>
                  </a:lnTo>
                  <a:lnTo>
                    <a:pt x="0" y="1027251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TextBox 13">
              <a:extLst>
                <a:ext uri="{FF2B5EF4-FFF2-40B4-BE49-F238E27FC236}">
                  <a16:creationId xmlns:a16="http://schemas.microsoft.com/office/drawing/2014/main" id="{CA871C08-6FED-C483-26C2-1CD23A435CE7}"/>
                </a:ext>
              </a:extLst>
            </p:cNvPr>
            <p:cNvSpPr txBox="1"/>
            <p:nvPr/>
          </p:nvSpPr>
          <p:spPr>
            <a:xfrm>
              <a:off x="0" y="-28575"/>
              <a:ext cx="1266548" cy="1055826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ctr">
                <a:lnSpc>
                  <a:spcPts val="3240"/>
                </a:lnSpc>
              </a:pPr>
              <a:r>
                <a:rPr lang="en-US" sz="270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4</a:t>
              </a:r>
            </a:p>
          </p:txBody>
        </p:sp>
      </p:grpSp>
      <p:grpSp>
        <p:nvGrpSpPr>
          <p:cNvPr id="14" name="Group 14">
            <a:extLst>
              <a:ext uri="{FF2B5EF4-FFF2-40B4-BE49-F238E27FC236}">
                <a16:creationId xmlns:a16="http://schemas.microsoft.com/office/drawing/2014/main" id="{C8F52592-0A35-108E-2E72-AEB16A84E0C3}"/>
              </a:ext>
            </a:extLst>
          </p:cNvPr>
          <p:cNvGrpSpPr/>
          <p:nvPr/>
        </p:nvGrpSpPr>
        <p:grpSpPr>
          <a:xfrm>
            <a:off x="10901556" y="9781430"/>
            <a:ext cx="6733615" cy="530695"/>
            <a:chOff x="0" y="0"/>
            <a:chExt cx="8978153" cy="707593"/>
          </a:xfrm>
        </p:grpSpPr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9F8A3A38-4155-F05F-28F5-2455E85D32E8}"/>
                </a:ext>
              </a:extLst>
            </p:cNvPr>
            <p:cNvSpPr/>
            <p:nvPr/>
          </p:nvSpPr>
          <p:spPr>
            <a:xfrm>
              <a:off x="0" y="0"/>
              <a:ext cx="8978153" cy="707593"/>
            </a:xfrm>
            <a:custGeom>
              <a:avLst/>
              <a:gdLst/>
              <a:ahLst/>
              <a:cxnLst/>
              <a:rect l="l" t="t" r="r" b="b"/>
              <a:pathLst>
                <a:path w="8978153" h="707593">
                  <a:moveTo>
                    <a:pt x="0" y="0"/>
                  </a:moveTo>
                  <a:lnTo>
                    <a:pt x="8978153" y="0"/>
                  </a:lnTo>
                  <a:lnTo>
                    <a:pt x="8978153" y="707593"/>
                  </a:lnTo>
                  <a:lnTo>
                    <a:pt x="0" y="707593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Box 16">
              <a:extLst>
                <a:ext uri="{FF2B5EF4-FFF2-40B4-BE49-F238E27FC236}">
                  <a16:creationId xmlns:a16="http://schemas.microsoft.com/office/drawing/2014/main" id="{029BEB26-4F07-1529-8643-DDA9F1176E28}"/>
                </a:ext>
              </a:extLst>
            </p:cNvPr>
            <p:cNvSpPr txBox="1"/>
            <p:nvPr/>
          </p:nvSpPr>
          <p:spPr>
            <a:xfrm>
              <a:off x="0" y="-19050"/>
              <a:ext cx="8978153" cy="726643"/>
            </a:xfrm>
            <a:prstGeom prst="rect">
              <a:avLst/>
            </a:prstGeom>
          </p:spPr>
          <p:txBody>
            <a:bodyPr lIns="0" tIns="0" rIns="0" bIns="0" rtlCol="0" anchor="ctr"/>
            <a:lstStyle/>
            <a:p>
              <a:pPr algn="r">
                <a:lnSpc>
                  <a:spcPts val="1620"/>
                </a:lnSpc>
              </a:pPr>
              <a:r>
                <a:rPr lang="en-US" sz="1350">
                  <a:solidFill>
                    <a:srgbClr val="FFFFFF"/>
                  </a:solidFill>
                  <a:latin typeface="Poppins"/>
                  <a:ea typeface="Poppins"/>
                  <a:cs typeface="Poppins"/>
                  <a:sym typeface="Poppins"/>
                </a:rPr>
                <a:t>Project Management Methodologies Applied to a Pressurized Lunar Rover</a:t>
              </a:r>
            </a:p>
            <a:p>
              <a:pPr algn="r">
                <a:lnSpc>
                  <a:spcPts val="1620"/>
                </a:lnSpc>
              </a:pPr>
              <a:endParaRPr lang="en-US" sz="135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17" name="TextBox 17">
            <a:extLst>
              <a:ext uri="{FF2B5EF4-FFF2-40B4-BE49-F238E27FC236}">
                <a16:creationId xmlns:a16="http://schemas.microsoft.com/office/drawing/2014/main" id="{5C5DF8FB-3FC6-1C0D-C33A-25A7921A29A2}"/>
              </a:ext>
            </a:extLst>
          </p:cNvPr>
          <p:cNvSpPr txBox="1"/>
          <p:nvPr/>
        </p:nvSpPr>
        <p:spPr>
          <a:xfrm>
            <a:off x="1332772" y="1659572"/>
            <a:ext cx="15622455" cy="11079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MY MAIN OBJECTIVE IS TO STUDY THE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FEASIBILITY </a:t>
            </a:r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AND THE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COSTS </a:t>
            </a:r>
            <a:r>
              <a:rPr lang="en-US" sz="3600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INVOLVED IN DEVELOPING A </a:t>
            </a:r>
            <a:r>
              <a:rPr lang="en-US" sz="3600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PRESSURIZED LUNAR ROVER</a:t>
            </a: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E00BCA4C-C613-1BFD-8C9B-B80DA018D248}"/>
              </a:ext>
            </a:extLst>
          </p:cNvPr>
          <p:cNvSpPr txBox="1"/>
          <p:nvPr/>
        </p:nvSpPr>
        <p:spPr>
          <a:xfrm>
            <a:off x="543432" y="3042963"/>
            <a:ext cx="17296248" cy="121412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Differentiate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Semi-Stationary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 and </a:t>
            </a:r>
            <a:r>
              <a:rPr lang="en-US" sz="2799" b="1" dirty="0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Transport missions </a:t>
            </a:r>
            <a:r>
              <a:rPr lang="en-US" sz="2799" dirty="0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and establish their profiles using mission statements, functions, and corresponding requirements</a:t>
            </a:r>
          </a:p>
        </p:txBody>
      </p:sp>
      <p:sp>
        <p:nvSpPr>
          <p:cNvPr id="19" name="TextBox 19">
            <a:extLst>
              <a:ext uri="{FF2B5EF4-FFF2-40B4-BE49-F238E27FC236}">
                <a16:creationId xmlns:a16="http://schemas.microsoft.com/office/drawing/2014/main" id="{C4DD3AD6-7D58-9138-D653-E7008AF91272}"/>
              </a:ext>
            </a:extLst>
          </p:cNvPr>
          <p:cNvSpPr txBox="1"/>
          <p:nvPr/>
        </p:nvSpPr>
        <p:spPr>
          <a:xfrm>
            <a:off x="543432" y="4492986"/>
            <a:ext cx="17296248" cy="24523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899"/>
              </a:lnSpc>
            </a:pP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Scheduling Study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:</a:t>
            </a:r>
          </a:p>
          <a:p>
            <a:pPr marL="604518" lvl="1" indent="-302259" algn="l">
              <a:lnSpc>
                <a:spcPts val="489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Construction scheduling for both rover missions, considering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duration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,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costs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, and 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resources</a:t>
            </a:r>
          </a:p>
          <a:p>
            <a:pPr marL="604518" lvl="1" indent="-302259" algn="l">
              <a:lnSpc>
                <a:spcPts val="4899"/>
              </a:lnSpc>
              <a:buFont typeface="Arial"/>
              <a:buChar char="•"/>
            </a:pP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Development of Work Breakdown Structure (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WBS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), Gantt chart, and Critical Path Method (</a:t>
            </a:r>
            <a:r>
              <a:rPr lang="en-US" sz="2799" b="1">
                <a:solidFill>
                  <a:srgbClr val="00284B"/>
                </a:solidFill>
                <a:latin typeface="Poppins Bold"/>
                <a:ea typeface="Poppins Bold"/>
                <a:cs typeface="Poppins Bold"/>
                <a:sym typeface="Poppins Bold"/>
              </a:rPr>
              <a:t>CPM</a:t>
            </a:r>
            <a:r>
              <a:rPr lang="en-US" sz="2799">
                <a:solidFill>
                  <a:srgbClr val="00284B"/>
                </a:solidFill>
                <a:latin typeface="Poppins"/>
                <a:ea typeface="Poppins"/>
                <a:cs typeface="Poppins"/>
                <a:sym typeface="Poppins"/>
              </a:rPr>
              <a:t>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A93B982-BCD4-E349-6702-E4981A7E0E48}"/>
              </a:ext>
            </a:extLst>
          </p:cNvPr>
          <p:cNvSpPr/>
          <p:nvPr/>
        </p:nvSpPr>
        <p:spPr>
          <a:xfrm>
            <a:off x="302046" y="2854597"/>
            <a:ext cx="17442522" cy="1638389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0543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1934</TotalTime>
  <Words>2321</Words>
  <Application>Microsoft Office PowerPoint</Application>
  <PresentationFormat>Custom</PresentationFormat>
  <Paragraphs>428</Paragraphs>
  <Slides>29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Poppins Bold</vt:lpstr>
      <vt:lpstr>Calibri</vt:lpstr>
      <vt:lpstr>Poppins Italics</vt:lpstr>
      <vt:lpstr>Arial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TESI Presentazione</dc:title>
  <cp:lastModifiedBy>Serafini  Agnese</cp:lastModifiedBy>
  <cp:revision>15</cp:revision>
  <dcterms:created xsi:type="dcterms:W3CDTF">2006-08-16T00:00:00Z</dcterms:created>
  <dcterms:modified xsi:type="dcterms:W3CDTF">2025-09-30T07:27:10Z</dcterms:modified>
  <dc:identifier>DAGxP9U1t6w</dc:identifier>
</cp:coreProperties>
</file>